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rnoru" charset="1" panose="00000A00000000000000"/>
      <p:regular r:id="rId10"/>
    </p:embeddedFont>
    <p:embeddedFont>
      <p:font typeface="Maven Pro" charset="1" panose="00000500000000000000"/>
      <p:regular r:id="rId11"/>
    </p:embeddedFont>
    <p:embeddedFont>
      <p:font typeface="Maven Pro Bold" charset="1" panose="00000800000000000000"/>
      <p:regular r:id="rId12"/>
    </p:embeddedFont>
    <p:embeddedFont>
      <p:font typeface="Maven Pro Medium" charset="1" panose="00000600000000000000"/>
      <p:regular r:id="rId13"/>
    </p:embeddedFont>
    <p:embeddedFont>
      <p:font typeface="Maven Pro Heavy" charset="1" panose="00000A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Thin" charset="1" panose="00000300000000000000"/>
      <p:regular r:id="rId19"/>
    </p:embeddedFont>
    <p:embeddedFont>
      <p:font typeface="Poppins Thin Italics" charset="1" panose="00000300000000000000"/>
      <p:regular r:id="rId20"/>
    </p:embeddedFont>
    <p:embeddedFont>
      <p:font typeface="Poppins Extra-Light" charset="1" panose="00000300000000000000"/>
      <p:regular r:id="rId21"/>
    </p:embeddedFont>
    <p:embeddedFont>
      <p:font typeface="Poppins Extra-Light Italics" charset="1" panose="000003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 Medium Italics" charset="1" panose="000006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 Ultra-Bold Italics" charset="1" panose="00000900000000000000"/>
      <p:regular r:id="rId30"/>
    </p:embeddedFont>
    <p:embeddedFont>
      <p:font typeface="Poppins Heavy" charset="1" panose="00000A00000000000000"/>
      <p:regular r:id="rId31"/>
    </p:embeddedFont>
    <p:embeddedFont>
      <p:font typeface="Poppins Heavy Italics" charset="1" panose="00000A00000000000000"/>
      <p:regular r:id="rId32"/>
    </p:embeddedFont>
    <p:embeddedFont>
      <p:font typeface="Aileron" charset="1" panose="00000500000000000000"/>
      <p:regular r:id="rId33"/>
    </p:embeddedFont>
    <p:embeddedFont>
      <p:font typeface="Aileron Bold" charset="1" panose="00000800000000000000"/>
      <p:regular r:id="rId34"/>
    </p:embeddedFont>
    <p:embeddedFont>
      <p:font typeface="Aileron Italics" charset="1" panose="00000500000000000000"/>
      <p:regular r:id="rId35"/>
    </p:embeddedFont>
    <p:embeddedFont>
      <p:font typeface="Aileron Bold Italics" charset="1" panose="00000800000000000000"/>
      <p:regular r:id="rId36"/>
    </p:embeddedFont>
    <p:embeddedFont>
      <p:font typeface="Aileron Thin" charset="1" panose="00000300000000000000"/>
      <p:regular r:id="rId37"/>
    </p:embeddedFont>
    <p:embeddedFont>
      <p:font typeface="Aileron Thin Italics" charset="1" panose="00000300000000000000"/>
      <p:regular r:id="rId38"/>
    </p:embeddedFont>
    <p:embeddedFont>
      <p:font typeface="Aileron Light" charset="1" panose="00000400000000000000"/>
      <p:regular r:id="rId39"/>
    </p:embeddedFont>
    <p:embeddedFont>
      <p:font typeface="Aileron Light Italics" charset="1" panose="00000400000000000000"/>
      <p:regular r:id="rId40"/>
    </p:embeddedFont>
    <p:embeddedFont>
      <p:font typeface="Aileron Ultra-Bold" charset="1" panose="00000A00000000000000"/>
      <p:regular r:id="rId41"/>
    </p:embeddedFont>
    <p:embeddedFont>
      <p:font typeface="Aileron Ultra-Bold Italics" charset="1" panose="00000A00000000000000"/>
      <p:regular r:id="rId42"/>
    </p:embeddedFont>
    <p:embeddedFont>
      <p:font typeface="Aileron Heavy" charset="1" panose="00000A00000000000000"/>
      <p:regular r:id="rId43"/>
    </p:embeddedFont>
    <p:embeddedFont>
      <p:font typeface="Aileron Heavy Italics" charset="1" panose="00000A00000000000000"/>
      <p:regular r:id="rId44"/>
    </p:embeddedFont>
    <p:embeddedFont>
      <p:font typeface="Hind Guntur" charset="1" panose="02000000000000000000"/>
      <p:regular r:id="rId45"/>
    </p:embeddedFont>
    <p:embeddedFont>
      <p:font typeface="Hind Guntur Bold" charset="1" panose="02000000000000000000"/>
      <p:regular r:id="rId46"/>
    </p:embeddedFont>
    <p:embeddedFont>
      <p:font typeface="Hind Guntur Light" charset="1" panose="02000000000000000000"/>
      <p:regular r:id="rId47"/>
    </p:embeddedFont>
    <p:embeddedFont>
      <p:font typeface="Hind Guntur Medium" charset="1" panose="02000000000000000000"/>
      <p:regular r:id="rId48"/>
    </p:embeddedFont>
    <p:embeddedFont>
      <p:font typeface="Hind Guntur Semi-Bold" charset="1" panose="02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7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7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7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7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7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5" t="0" r="-494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1795" y="314188"/>
            <a:ext cx="7194152" cy="9638488"/>
            <a:chOff x="0" y="0"/>
            <a:chExt cx="3816350" cy="5113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2860" y="-5080"/>
              <a:ext cx="3850640" cy="5156200"/>
            </a:xfrm>
            <a:custGeom>
              <a:avLst/>
              <a:gdLst/>
              <a:ahLst/>
              <a:cxnLst/>
              <a:rect r="r" b="b" t="t" l="l"/>
              <a:pathLst>
                <a:path h="5156200" w="3850640">
                  <a:moveTo>
                    <a:pt x="1311910" y="2552700"/>
                  </a:moveTo>
                  <a:cubicBezTo>
                    <a:pt x="1311910" y="2346960"/>
                    <a:pt x="1313180" y="2141220"/>
                    <a:pt x="1311910" y="1935480"/>
                  </a:cubicBezTo>
                  <a:cubicBezTo>
                    <a:pt x="1310640" y="1535430"/>
                    <a:pt x="1031240" y="1253490"/>
                    <a:pt x="631190" y="1243330"/>
                  </a:cubicBezTo>
                  <a:cubicBezTo>
                    <a:pt x="289560" y="1225550"/>
                    <a:pt x="26670" y="934720"/>
                    <a:pt x="44450" y="591820"/>
                  </a:cubicBezTo>
                  <a:cubicBezTo>
                    <a:pt x="60960" y="271780"/>
                    <a:pt x="320040" y="16510"/>
                    <a:pt x="640080" y="5080"/>
                  </a:cubicBezTo>
                  <a:cubicBezTo>
                    <a:pt x="976630" y="2540"/>
                    <a:pt x="1250950" y="273050"/>
                    <a:pt x="1259840" y="613410"/>
                  </a:cubicBezTo>
                  <a:cubicBezTo>
                    <a:pt x="1268730" y="1009650"/>
                    <a:pt x="1541780" y="1283970"/>
                    <a:pt x="1938020" y="1296670"/>
                  </a:cubicBezTo>
                  <a:cubicBezTo>
                    <a:pt x="2288540" y="1308100"/>
                    <a:pt x="2547620" y="1573530"/>
                    <a:pt x="2548890" y="1925320"/>
                  </a:cubicBezTo>
                  <a:cubicBezTo>
                    <a:pt x="2550160" y="2340610"/>
                    <a:pt x="2548890" y="2757170"/>
                    <a:pt x="2548890" y="3172460"/>
                  </a:cubicBezTo>
                  <a:cubicBezTo>
                    <a:pt x="2548890" y="3587750"/>
                    <a:pt x="2824480" y="3867150"/>
                    <a:pt x="3235960" y="3881120"/>
                  </a:cubicBezTo>
                  <a:cubicBezTo>
                    <a:pt x="3577590" y="3884930"/>
                    <a:pt x="3850640" y="4165600"/>
                    <a:pt x="3846830" y="4507230"/>
                  </a:cubicBezTo>
                  <a:cubicBezTo>
                    <a:pt x="3843020" y="4848860"/>
                    <a:pt x="3562350" y="5121910"/>
                    <a:pt x="3220720" y="5118100"/>
                  </a:cubicBezTo>
                  <a:cubicBezTo>
                    <a:pt x="2884170" y="5118100"/>
                    <a:pt x="2612390" y="4847590"/>
                    <a:pt x="2603500" y="4505960"/>
                  </a:cubicBezTo>
                  <a:cubicBezTo>
                    <a:pt x="2594610" y="4116070"/>
                    <a:pt x="2315210" y="3835400"/>
                    <a:pt x="1927860" y="3825240"/>
                  </a:cubicBezTo>
                  <a:cubicBezTo>
                    <a:pt x="1577340" y="3817620"/>
                    <a:pt x="1315720" y="3552190"/>
                    <a:pt x="1313180" y="3200400"/>
                  </a:cubicBezTo>
                  <a:cubicBezTo>
                    <a:pt x="1310640" y="2984500"/>
                    <a:pt x="1313180" y="2768600"/>
                    <a:pt x="1311910" y="2552700"/>
                  </a:cubicBezTo>
                  <a:close/>
                  <a:moveTo>
                    <a:pt x="3840480" y="1916430"/>
                  </a:moveTo>
                  <a:lnTo>
                    <a:pt x="3840480" y="3187700"/>
                  </a:lnTo>
                  <a:cubicBezTo>
                    <a:pt x="3839210" y="3549650"/>
                    <a:pt x="3571240" y="3826510"/>
                    <a:pt x="3220720" y="3825240"/>
                  </a:cubicBezTo>
                  <a:cubicBezTo>
                    <a:pt x="2870200" y="3823970"/>
                    <a:pt x="2604770" y="3549650"/>
                    <a:pt x="2603500" y="3191510"/>
                  </a:cubicBezTo>
                  <a:cubicBezTo>
                    <a:pt x="2603500" y="2335530"/>
                    <a:pt x="2603500" y="1479550"/>
                    <a:pt x="2604770" y="624840"/>
                  </a:cubicBezTo>
                  <a:cubicBezTo>
                    <a:pt x="2602230" y="284480"/>
                    <a:pt x="2876550" y="5080"/>
                    <a:pt x="3216910" y="2540"/>
                  </a:cubicBezTo>
                  <a:cubicBezTo>
                    <a:pt x="3522980" y="0"/>
                    <a:pt x="3783330" y="220980"/>
                    <a:pt x="3831590" y="523240"/>
                  </a:cubicBezTo>
                  <a:cubicBezTo>
                    <a:pt x="3837940" y="563880"/>
                    <a:pt x="3840480" y="605790"/>
                    <a:pt x="3839210" y="646430"/>
                  </a:cubicBezTo>
                  <a:cubicBezTo>
                    <a:pt x="3840480" y="1070610"/>
                    <a:pt x="3841750" y="1493520"/>
                    <a:pt x="3840480" y="1916430"/>
                  </a:cubicBezTo>
                  <a:close/>
                  <a:moveTo>
                    <a:pt x="643890" y="2585720"/>
                  </a:moveTo>
                  <a:cubicBezTo>
                    <a:pt x="982980" y="2589530"/>
                    <a:pt x="1252220" y="2860040"/>
                    <a:pt x="1259840" y="3206750"/>
                  </a:cubicBezTo>
                  <a:cubicBezTo>
                    <a:pt x="1266190" y="3517900"/>
                    <a:pt x="1456690" y="3771900"/>
                    <a:pt x="1752600" y="3854450"/>
                  </a:cubicBezTo>
                  <a:cubicBezTo>
                    <a:pt x="1816100" y="3870960"/>
                    <a:pt x="1880870" y="3878580"/>
                    <a:pt x="1946910" y="3879850"/>
                  </a:cubicBezTo>
                  <a:cubicBezTo>
                    <a:pt x="2273300" y="3893820"/>
                    <a:pt x="2534920" y="4147820"/>
                    <a:pt x="2548890" y="4467860"/>
                  </a:cubicBezTo>
                  <a:cubicBezTo>
                    <a:pt x="2565400" y="4795520"/>
                    <a:pt x="2322830" y="5078730"/>
                    <a:pt x="1996440" y="5114290"/>
                  </a:cubicBezTo>
                  <a:cubicBezTo>
                    <a:pt x="1635760" y="5156200"/>
                    <a:pt x="1324610" y="4878070"/>
                    <a:pt x="1313180" y="4499610"/>
                  </a:cubicBezTo>
                  <a:cubicBezTo>
                    <a:pt x="1303020" y="4216400"/>
                    <a:pt x="1174750" y="4006850"/>
                    <a:pt x="916940" y="3890010"/>
                  </a:cubicBezTo>
                  <a:cubicBezTo>
                    <a:pt x="830580" y="3849370"/>
                    <a:pt x="727710" y="3832860"/>
                    <a:pt x="631190" y="3827780"/>
                  </a:cubicBezTo>
                  <a:cubicBezTo>
                    <a:pt x="308610" y="3812540"/>
                    <a:pt x="49530" y="3572510"/>
                    <a:pt x="25400" y="3256280"/>
                  </a:cubicBezTo>
                  <a:cubicBezTo>
                    <a:pt x="0" y="2938780"/>
                    <a:pt x="219710" y="2653030"/>
                    <a:pt x="533400" y="2597150"/>
                  </a:cubicBezTo>
                  <a:cubicBezTo>
                    <a:pt x="570230" y="2590800"/>
                    <a:pt x="607060" y="2589530"/>
                    <a:pt x="643890" y="2585720"/>
                  </a:cubicBezTo>
                  <a:close/>
                  <a:moveTo>
                    <a:pt x="24130" y="1913890"/>
                  </a:moveTo>
                  <a:cubicBezTo>
                    <a:pt x="25400" y="1572260"/>
                    <a:pt x="302260" y="1295400"/>
                    <a:pt x="643890" y="1296670"/>
                  </a:cubicBezTo>
                  <a:cubicBezTo>
                    <a:pt x="985520" y="1297940"/>
                    <a:pt x="1262380" y="1574800"/>
                    <a:pt x="1261110" y="1916430"/>
                  </a:cubicBezTo>
                  <a:cubicBezTo>
                    <a:pt x="1259840" y="2258060"/>
                    <a:pt x="984250" y="2533650"/>
                    <a:pt x="642620" y="2533650"/>
                  </a:cubicBezTo>
                  <a:cubicBezTo>
                    <a:pt x="300990" y="2533650"/>
                    <a:pt x="24130" y="2256790"/>
                    <a:pt x="24130" y="1915160"/>
                  </a:cubicBezTo>
                  <a:cubicBezTo>
                    <a:pt x="24130" y="1915160"/>
                    <a:pt x="24130" y="1913890"/>
                    <a:pt x="24130" y="1913890"/>
                  </a:cubicBezTo>
                  <a:close/>
                  <a:moveTo>
                    <a:pt x="1931670" y="5080"/>
                  </a:moveTo>
                  <a:cubicBezTo>
                    <a:pt x="1588770" y="3810"/>
                    <a:pt x="1310640" y="279400"/>
                    <a:pt x="1309370" y="622300"/>
                  </a:cubicBezTo>
                  <a:cubicBezTo>
                    <a:pt x="1308100" y="965200"/>
                    <a:pt x="1583690" y="1243330"/>
                    <a:pt x="1926590" y="1244600"/>
                  </a:cubicBezTo>
                  <a:cubicBezTo>
                    <a:pt x="2269490" y="1245870"/>
                    <a:pt x="2547620" y="970280"/>
                    <a:pt x="2548890" y="627380"/>
                  </a:cubicBezTo>
                  <a:cubicBezTo>
                    <a:pt x="2548890" y="624840"/>
                    <a:pt x="2548890" y="623570"/>
                    <a:pt x="2548890" y="621030"/>
                  </a:cubicBezTo>
                  <a:cubicBezTo>
                    <a:pt x="2546350" y="281940"/>
                    <a:pt x="2270760" y="7620"/>
                    <a:pt x="1931670" y="5080"/>
                  </a:cubicBezTo>
                  <a:close/>
                  <a:moveTo>
                    <a:pt x="642620" y="3879850"/>
                  </a:moveTo>
                  <a:cubicBezTo>
                    <a:pt x="299720" y="3878580"/>
                    <a:pt x="21590" y="4154170"/>
                    <a:pt x="20320" y="4497070"/>
                  </a:cubicBezTo>
                  <a:cubicBezTo>
                    <a:pt x="19050" y="4839970"/>
                    <a:pt x="294640" y="5118100"/>
                    <a:pt x="637540" y="5119370"/>
                  </a:cubicBezTo>
                  <a:cubicBezTo>
                    <a:pt x="980440" y="5120640"/>
                    <a:pt x="1258570" y="4845050"/>
                    <a:pt x="1259840" y="4502150"/>
                  </a:cubicBezTo>
                  <a:cubicBezTo>
                    <a:pt x="1259840" y="4499610"/>
                    <a:pt x="1259840" y="4498340"/>
                    <a:pt x="1259840" y="4495800"/>
                  </a:cubicBezTo>
                  <a:cubicBezTo>
                    <a:pt x="1257300" y="4156710"/>
                    <a:pt x="981710" y="3882390"/>
                    <a:pt x="642620" y="3879850"/>
                  </a:cubicBezTo>
                  <a:close/>
                </a:path>
              </a:pathLst>
            </a:custGeom>
            <a:blipFill>
              <a:blip r:embed="rId3"/>
              <a:stretch>
                <a:fillRect l="-50289" t="0" r="-5028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5077996" y="6940762"/>
            <a:ext cx="141848" cy="5403715"/>
          </a:xfrm>
          <a:custGeom>
            <a:avLst/>
            <a:gdLst/>
            <a:ahLst/>
            <a:cxnLst/>
            <a:rect r="r" b="b" t="t" l="l"/>
            <a:pathLst>
              <a:path h="5403715" w="141848">
                <a:moveTo>
                  <a:pt x="0" y="0"/>
                </a:moveTo>
                <a:lnTo>
                  <a:pt x="141848" y="0"/>
                </a:lnTo>
                <a:lnTo>
                  <a:pt x="141848" y="5403714"/>
                </a:lnTo>
                <a:lnTo>
                  <a:pt x="0" y="540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555" y="2833282"/>
            <a:ext cx="9967239" cy="207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9999" spc="-439">
                <a:solidFill>
                  <a:srgbClr val="7AC320"/>
                </a:solidFill>
                <a:latin typeface="Maven Pro Bold"/>
              </a:rPr>
              <a:t>Armazenamento de grãos de soja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36844">
            <a:off x="6904674" y="7246946"/>
            <a:ext cx="9015994" cy="3628937"/>
          </a:xfrm>
          <a:custGeom>
            <a:avLst/>
            <a:gdLst/>
            <a:ahLst/>
            <a:cxnLst/>
            <a:rect r="r" b="b" t="t" l="l"/>
            <a:pathLst>
              <a:path h="3628937" w="9015994">
                <a:moveTo>
                  <a:pt x="0" y="0"/>
                </a:moveTo>
                <a:lnTo>
                  <a:pt x="9015994" y="0"/>
                </a:lnTo>
                <a:lnTo>
                  <a:pt x="9015994" y="3628937"/>
                </a:lnTo>
                <a:lnTo>
                  <a:pt x="0" y="3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4209" y="4619815"/>
            <a:ext cx="6837404" cy="5162240"/>
          </a:xfrm>
          <a:custGeom>
            <a:avLst/>
            <a:gdLst/>
            <a:ahLst/>
            <a:cxnLst/>
            <a:rect r="r" b="b" t="t" l="l"/>
            <a:pathLst>
              <a:path h="5162240" w="6837404">
                <a:moveTo>
                  <a:pt x="0" y="0"/>
                </a:moveTo>
                <a:lnTo>
                  <a:pt x="6837404" y="0"/>
                </a:lnTo>
                <a:lnTo>
                  <a:pt x="6837404" y="5162240"/>
                </a:lnTo>
                <a:lnTo>
                  <a:pt x="0" y="5162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6718" y="422863"/>
            <a:ext cx="1905257" cy="1429769"/>
          </a:xfrm>
          <a:custGeom>
            <a:avLst/>
            <a:gdLst/>
            <a:ahLst/>
            <a:cxnLst/>
            <a:rect r="r" b="b" t="t" l="l"/>
            <a:pathLst>
              <a:path h="1429769" w="1905257">
                <a:moveTo>
                  <a:pt x="0" y="0"/>
                </a:moveTo>
                <a:lnTo>
                  <a:pt x="1905258" y="0"/>
                </a:lnTo>
                <a:lnTo>
                  <a:pt x="1905258" y="1429769"/>
                </a:lnTo>
                <a:lnTo>
                  <a:pt x="0" y="142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6718" y="1900257"/>
            <a:ext cx="10776193" cy="12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18"/>
              </a:lnSpc>
            </a:pPr>
            <a:r>
              <a:rPr lang="en-US" sz="8600" spc="-378">
                <a:solidFill>
                  <a:srgbClr val="FFFFFF"/>
                </a:solidFill>
                <a:latin typeface="Hind Guntur Bold"/>
              </a:rPr>
              <a:t>Solução inovadora para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78778"/>
            <a:ext cx="7090188" cy="365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Davi Daparé - 01241159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Denyel Henry - 01241148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Guilherme Borin - 01232168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Maykon Nogueira - 01241215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Richard Paganini - 01241137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Walleska Lima - 01241124</a:t>
            </a:r>
          </a:p>
          <a:p>
            <a:pPr>
              <a:lnSpc>
                <a:spcPts val="4199"/>
              </a:lnSpc>
            </a:pPr>
            <a:r>
              <a:rPr lang="en-US" sz="2999" spc="-29">
                <a:solidFill>
                  <a:srgbClr val="FFFFFF"/>
                </a:solidFill>
                <a:latin typeface="Maven Pro"/>
              </a:rPr>
              <a:t>Yasmim Silva - 01241046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true" rot="3299951">
            <a:off x="16253735" y="54899"/>
            <a:ext cx="2671802" cy="4499877"/>
          </a:xfrm>
          <a:custGeom>
            <a:avLst/>
            <a:gdLst/>
            <a:ahLst/>
            <a:cxnLst/>
            <a:rect r="r" b="b" t="t" l="l"/>
            <a:pathLst>
              <a:path h="4499877" w="2671802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260" r="0" b="-626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16568327" y="8672106"/>
            <a:ext cx="2964576" cy="1656457"/>
          </a:xfrm>
          <a:custGeom>
            <a:avLst/>
            <a:gdLst/>
            <a:ahLst/>
            <a:cxnLst/>
            <a:rect r="r" b="b" t="t" l="l"/>
            <a:pathLst>
              <a:path h="1656457" w="2964576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72941" y="9500335"/>
            <a:ext cx="2601581" cy="1453633"/>
          </a:xfrm>
          <a:custGeom>
            <a:avLst/>
            <a:gdLst/>
            <a:ahLst/>
            <a:cxnLst/>
            <a:rect r="r" b="b" t="t" l="l"/>
            <a:pathLst>
              <a:path h="1453633" w="2601581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82857" y="5081457"/>
            <a:ext cx="5722287" cy="3218786"/>
          </a:xfrm>
          <a:custGeom>
            <a:avLst/>
            <a:gdLst/>
            <a:ahLst/>
            <a:cxnLst/>
            <a:rect r="r" b="b" t="t" l="l"/>
            <a:pathLst>
              <a:path h="3218786" w="5722287">
                <a:moveTo>
                  <a:pt x="0" y="0"/>
                </a:moveTo>
                <a:lnTo>
                  <a:pt x="5722286" y="0"/>
                </a:lnTo>
                <a:lnTo>
                  <a:pt x="5722286" y="3218786"/>
                </a:lnTo>
                <a:lnTo>
                  <a:pt x="0" y="32187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72941" y="3068382"/>
            <a:ext cx="2907414" cy="3218786"/>
            <a:chOff x="0" y="0"/>
            <a:chExt cx="3876552" cy="42917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40982" y="0"/>
              <a:ext cx="2594588" cy="2782478"/>
            </a:xfrm>
            <a:custGeom>
              <a:avLst/>
              <a:gdLst/>
              <a:ahLst/>
              <a:cxnLst/>
              <a:rect r="r" b="b" t="t" l="l"/>
              <a:pathLst>
                <a:path h="2782478" w="2594588">
                  <a:moveTo>
                    <a:pt x="0" y="0"/>
                  </a:moveTo>
                  <a:lnTo>
                    <a:pt x="2594588" y="0"/>
                  </a:lnTo>
                  <a:lnTo>
                    <a:pt x="2594588" y="2782478"/>
                  </a:lnTo>
                  <a:lnTo>
                    <a:pt x="0" y="2782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0165" r="-154200" b="-1316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732707"/>
              <a:ext cx="3876552" cy="1559009"/>
            </a:xfrm>
            <a:custGeom>
              <a:avLst/>
              <a:gdLst/>
              <a:ahLst/>
              <a:cxnLst/>
              <a:rect r="r" b="b" t="t" l="l"/>
              <a:pathLst>
                <a:path h="1559009" w="3876552">
                  <a:moveTo>
                    <a:pt x="0" y="0"/>
                  </a:moveTo>
                  <a:lnTo>
                    <a:pt x="3876552" y="0"/>
                  </a:lnTo>
                  <a:lnTo>
                    <a:pt x="3876552" y="1559008"/>
                  </a:lnTo>
                  <a:lnTo>
                    <a:pt x="0" y="155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0573" t="-73431" r="0" b="-79134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43050" y="3068382"/>
            <a:ext cx="5722287" cy="3218786"/>
          </a:xfrm>
          <a:custGeom>
            <a:avLst/>
            <a:gdLst/>
            <a:ahLst/>
            <a:cxnLst/>
            <a:rect r="r" b="b" t="t" l="l"/>
            <a:pathLst>
              <a:path h="3218786" w="5722287">
                <a:moveTo>
                  <a:pt x="0" y="0"/>
                </a:moveTo>
                <a:lnTo>
                  <a:pt x="5722287" y="0"/>
                </a:lnTo>
                <a:lnTo>
                  <a:pt x="5722287" y="3218786"/>
                </a:lnTo>
                <a:lnTo>
                  <a:pt x="0" y="32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39789" y="1275227"/>
            <a:ext cx="131336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FERRAMENTAS DE GESTÃO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749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09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-8003360">
            <a:off x="-485409" y="7477557"/>
            <a:ext cx="2671802" cy="4499877"/>
          </a:xfrm>
          <a:custGeom>
            <a:avLst/>
            <a:gdLst/>
            <a:ahLst/>
            <a:cxnLst/>
            <a:rect r="r" b="b" t="t" l="l"/>
            <a:pathLst>
              <a:path h="4499877" w="2671802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60" r="0" b="-626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8869782"/>
            <a:ext cx="2964576" cy="1656457"/>
          </a:xfrm>
          <a:custGeom>
            <a:avLst/>
            <a:gdLst/>
            <a:ahLst/>
            <a:cxnLst/>
            <a:rect r="r" b="b" t="t" l="l"/>
            <a:pathLst>
              <a:path h="1656457" w="2964576">
                <a:moveTo>
                  <a:pt x="0" y="0"/>
                </a:moveTo>
                <a:lnTo>
                  <a:pt x="2964576" y="0"/>
                </a:lnTo>
                <a:lnTo>
                  <a:pt x="2964576" y="1656457"/>
                </a:lnTo>
                <a:lnTo>
                  <a:pt x="0" y="16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72999" y="5592670"/>
            <a:ext cx="3076212" cy="978333"/>
            <a:chOff x="0" y="0"/>
            <a:chExt cx="10367846" cy="3230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97B54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961596" y="5592670"/>
            <a:ext cx="3076212" cy="978333"/>
            <a:chOff x="0" y="0"/>
            <a:chExt cx="10367846" cy="32308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669F4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50193" y="5592670"/>
            <a:ext cx="3076212" cy="978333"/>
            <a:chOff x="0" y="0"/>
            <a:chExt cx="10367846" cy="3230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507D3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38790" y="5592670"/>
            <a:ext cx="3076212" cy="978333"/>
            <a:chOff x="0" y="0"/>
            <a:chExt cx="10367846" cy="3230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F6B1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3585547" y="5450732"/>
            <a:ext cx="1251114" cy="313224"/>
            <a:chOff x="0" y="0"/>
            <a:chExt cx="2029110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580800" y="49530"/>
              <a:ext cx="408940" cy="408940"/>
            </a:xfrm>
            <a:custGeom>
              <a:avLst/>
              <a:gdLst/>
              <a:ahLst/>
              <a:cxnLst/>
              <a:rect r="r" b="b" t="t" l="l"/>
              <a:pathLst>
                <a:path h="408940" w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1430"/>
              <a:ext cx="2029110" cy="485140"/>
            </a:xfrm>
            <a:custGeom>
              <a:avLst/>
              <a:gdLst/>
              <a:ahLst/>
              <a:cxnLst/>
              <a:rect r="r" b="b" t="t" l="l"/>
              <a:pathLst>
                <a:path h="485140" w="202911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97B54D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344933" y="3249443"/>
            <a:ext cx="1732343" cy="1732343"/>
          </a:xfrm>
          <a:custGeom>
            <a:avLst/>
            <a:gdLst/>
            <a:ahLst/>
            <a:cxnLst/>
            <a:rect r="r" b="b" t="t" l="l"/>
            <a:pathLst>
              <a:path h="1732343" w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5400000">
            <a:off x="10162741" y="5450732"/>
            <a:ext cx="1251114" cy="313224"/>
            <a:chOff x="0" y="0"/>
            <a:chExt cx="2029110" cy="508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580800" y="49530"/>
              <a:ext cx="408940" cy="408940"/>
            </a:xfrm>
            <a:custGeom>
              <a:avLst/>
              <a:gdLst/>
              <a:ahLst/>
              <a:cxnLst/>
              <a:rect r="r" b="b" t="t" l="l"/>
              <a:pathLst>
                <a:path h="408940" w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1430"/>
              <a:ext cx="2029110" cy="485140"/>
            </a:xfrm>
            <a:custGeom>
              <a:avLst/>
              <a:gdLst/>
              <a:ahLst/>
              <a:cxnLst/>
              <a:rect r="r" b="b" t="t" l="l"/>
              <a:pathLst>
                <a:path h="485140" w="202911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507D3B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922127" y="3249443"/>
            <a:ext cx="1732343" cy="1732343"/>
          </a:xfrm>
          <a:custGeom>
            <a:avLst/>
            <a:gdLst/>
            <a:ahLst/>
            <a:cxnLst/>
            <a:rect r="r" b="b" t="t" l="l"/>
            <a:pathLst>
              <a:path h="1732343" w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5400000">
            <a:off x="6874144" y="5450732"/>
            <a:ext cx="1251114" cy="313224"/>
            <a:chOff x="0" y="0"/>
            <a:chExt cx="2029110" cy="508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580800" y="49530"/>
              <a:ext cx="408940" cy="408940"/>
            </a:xfrm>
            <a:custGeom>
              <a:avLst/>
              <a:gdLst/>
              <a:ahLst/>
              <a:cxnLst/>
              <a:rect r="r" b="b" t="t" l="l"/>
              <a:pathLst>
                <a:path h="408940" w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1430"/>
              <a:ext cx="2029110" cy="485140"/>
            </a:xfrm>
            <a:custGeom>
              <a:avLst/>
              <a:gdLst/>
              <a:ahLst/>
              <a:cxnLst/>
              <a:rect r="r" b="b" t="t" l="l"/>
              <a:pathLst>
                <a:path h="485140" w="202911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669F4B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6633530" y="3249443"/>
            <a:ext cx="1732343" cy="1732343"/>
          </a:xfrm>
          <a:custGeom>
            <a:avLst/>
            <a:gdLst/>
            <a:ahLst/>
            <a:cxnLst/>
            <a:rect r="r" b="b" t="t" l="l"/>
            <a:pathLst>
              <a:path h="1732343" w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10724" y="3249443"/>
            <a:ext cx="1732343" cy="1732343"/>
          </a:xfrm>
          <a:custGeom>
            <a:avLst/>
            <a:gdLst/>
            <a:ahLst/>
            <a:cxnLst/>
            <a:rect r="r" b="b" t="t" l="l"/>
            <a:pathLst>
              <a:path h="1732343" w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839789" y="1275227"/>
            <a:ext cx="131336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PRÓXIMOS PASSOS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4749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10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11953" y="3688777"/>
            <a:ext cx="998303" cy="76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9147" y="3688777"/>
            <a:ext cx="998303" cy="76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00550" y="3688777"/>
            <a:ext cx="998303" cy="76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77744" y="3688777"/>
            <a:ext cx="998303" cy="76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26448" y="6726657"/>
            <a:ext cx="282587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Criação do site e da dashboard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86762" y="6726657"/>
            <a:ext cx="282587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Integração dos sensores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no Banco de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dados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75359" y="6726657"/>
            <a:ext cx="282587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Integração do banco de dados na VM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663956" y="6726657"/>
            <a:ext cx="282587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Utilização do sensor com API local</a:t>
            </a:r>
          </a:p>
        </p:txBody>
      </p:sp>
      <p:grpSp>
        <p:nvGrpSpPr>
          <p:cNvPr name="Group 43" id="43"/>
          <p:cNvGrpSpPr/>
          <p:nvPr/>
        </p:nvGrpSpPr>
        <p:grpSpPr>
          <a:xfrm rot="5400000">
            <a:off x="13451338" y="5436058"/>
            <a:ext cx="1251114" cy="313224"/>
            <a:chOff x="0" y="0"/>
            <a:chExt cx="2029110" cy="508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580800" y="49530"/>
              <a:ext cx="408940" cy="408940"/>
            </a:xfrm>
            <a:custGeom>
              <a:avLst/>
              <a:gdLst/>
              <a:ahLst/>
              <a:cxnLst/>
              <a:rect r="r" b="b" t="t" l="l"/>
              <a:pathLst>
                <a:path h="408940" w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1430"/>
              <a:ext cx="2029110" cy="485140"/>
            </a:xfrm>
            <a:custGeom>
              <a:avLst/>
              <a:gdLst/>
              <a:ahLst/>
              <a:cxnLst/>
              <a:rect r="r" b="b" t="t" l="l"/>
              <a:pathLst>
                <a:path h="485140" w="202911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0F6B15"/>
            </a:solidFill>
          </p:spPr>
        </p:sp>
      </p:grpSp>
      <p:sp>
        <p:nvSpPr>
          <p:cNvPr name="Freeform 46" id="46"/>
          <p:cNvSpPr/>
          <p:nvPr/>
        </p:nvSpPr>
        <p:spPr>
          <a:xfrm flipH="true" flipV="true" rot="2700000">
            <a:off x="16142738" y="7311197"/>
            <a:ext cx="2671802" cy="4499877"/>
          </a:xfrm>
          <a:custGeom>
            <a:avLst/>
            <a:gdLst/>
            <a:ahLst/>
            <a:cxnLst/>
            <a:rect r="r" b="b" t="t" l="l"/>
            <a:pathLst>
              <a:path h="4499877" w="2671802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-943005" y="5544444"/>
            <a:ext cx="3644144" cy="6551270"/>
          </a:xfrm>
          <a:custGeom>
            <a:avLst/>
            <a:gdLst/>
            <a:ahLst/>
            <a:cxnLst/>
            <a:rect r="r" b="b" t="t" l="l"/>
            <a:pathLst>
              <a:path h="6551270" w="3644144">
                <a:moveTo>
                  <a:pt x="3644144" y="0"/>
                </a:moveTo>
                <a:lnTo>
                  <a:pt x="0" y="0"/>
                </a:lnTo>
                <a:lnTo>
                  <a:pt x="0" y="6551271"/>
                </a:lnTo>
                <a:lnTo>
                  <a:pt x="3644144" y="6551271"/>
                </a:lnTo>
                <a:lnTo>
                  <a:pt x="36441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14744" y="4946802"/>
            <a:ext cx="12933485" cy="1404651"/>
            <a:chOff x="0" y="0"/>
            <a:chExt cx="3406350" cy="3699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06350" cy="369949"/>
            </a:xfrm>
            <a:custGeom>
              <a:avLst/>
              <a:gdLst/>
              <a:ahLst/>
              <a:cxnLst/>
              <a:rect r="r" b="b" t="t" l="l"/>
              <a:pathLst>
                <a:path h="369949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39421"/>
                  </a:lnTo>
                  <a:cubicBezTo>
                    <a:pt x="3406350" y="347518"/>
                    <a:pt x="3403133" y="355283"/>
                    <a:pt x="3397408" y="361008"/>
                  </a:cubicBezTo>
                  <a:cubicBezTo>
                    <a:pt x="3391683" y="366733"/>
                    <a:pt x="3383918" y="369949"/>
                    <a:pt x="3375821" y="369949"/>
                  </a:cubicBezTo>
                  <a:lnTo>
                    <a:pt x="30528" y="369949"/>
                  </a:lnTo>
                  <a:cubicBezTo>
                    <a:pt x="22432" y="369949"/>
                    <a:pt x="14667" y="366733"/>
                    <a:pt x="8942" y="361008"/>
                  </a:cubicBezTo>
                  <a:cubicBezTo>
                    <a:pt x="3216" y="355283"/>
                    <a:pt x="0" y="347518"/>
                    <a:pt x="0" y="339421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406350" cy="41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73773" y="5090327"/>
            <a:ext cx="9706254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https://www.sna.agr.br/o-brasil-tornou-se-o-maior-exportador-de-soja-gracas-ao-empreendedorismo-dos-produtores-e-a-pesquisa-agropecuaria/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88685" y="6572313"/>
            <a:ext cx="12933485" cy="1496160"/>
            <a:chOff x="0" y="0"/>
            <a:chExt cx="3406350" cy="3940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06350" cy="394050"/>
            </a:xfrm>
            <a:custGeom>
              <a:avLst/>
              <a:gdLst/>
              <a:ahLst/>
              <a:cxnLst/>
              <a:rect r="r" b="b" t="t" l="l"/>
              <a:pathLst>
                <a:path h="394050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63522"/>
                  </a:lnTo>
                  <a:cubicBezTo>
                    <a:pt x="3406350" y="371619"/>
                    <a:pt x="3403133" y="379384"/>
                    <a:pt x="3397408" y="385109"/>
                  </a:cubicBezTo>
                  <a:cubicBezTo>
                    <a:pt x="3391683" y="390834"/>
                    <a:pt x="3383918" y="394050"/>
                    <a:pt x="3375821" y="394050"/>
                  </a:cubicBezTo>
                  <a:lnTo>
                    <a:pt x="30528" y="394050"/>
                  </a:lnTo>
                  <a:cubicBezTo>
                    <a:pt x="22432" y="394050"/>
                    <a:pt x="14667" y="390834"/>
                    <a:pt x="8942" y="385109"/>
                  </a:cubicBezTo>
                  <a:cubicBezTo>
                    <a:pt x="3216" y="379384"/>
                    <a:pt x="0" y="371619"/>
                    <a:pt x="0" y="363522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406350" cy="441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73773" y="6761593"/>
            <a:ext cx="1047962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https://www.noticiasagricolas.com.br/artigos/artigos-geral/366286-grau-de-umidade-soja-adequacao-e-suas-implicacoes-na-conservacao-logistica-e-competitividade.html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503723" y="8673997"/>
            <a:ext cx="1755526" cy="980900"/>
          </a:xfrm>
          <a:custGeom>
            <a:avLst/>
            <a:gdLst/>
            <a:ahLst/>
            <a:cxnLst/>
            <a:rect r="r" b="b" t="t" l="l"/>
            <a:pathLst>
              <a:path h="980900" w="1755526">
                <a:moveTo>
                  <a:pt x="0" y="0"/>
                </a:moveTo>
                <a:lnTo>
                  <a:pt x="1755526" y="0"/>
                </a:lnTo>
                <a:lnTo>
                  <a:pt x="1755526" y="980900"/>
                </a:lnTo>
                <a:lnTo>
                  <a:pt x="0" y="98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51307" y="8316466"/>
            <a:ext cx="14323796" cy="1244511"/>
            <a:chOff x="0" y="0"/>
            <a:chExt cx="3772522" cy="3277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72522" cy="327772"/>
            </a:xfrm>
            <a:custGeom>
              <a:avLst/>
              <a:gdLst/>
              <a:ahLst/>
              <a:cxnLst/>
              <a:rect r="r" b="b" t="t" l="l"/>
              <a:pathLst>
                <a:path h="327772" w="3772522">
                  <a:moveTo>
                    <a:pt x="27565" y="0"/>
                  </a:moveTo>
                  <a:lnTo>
                    <a:pt x="3744957" y="0"/>
                  </a:lnTo>
                  <a:cubicBezTo>
                    <a:pt x="3752268" y="0"/>
                    <a:pt x="3759279" y="2904"/>
                    <a:pt x="3764449" y="8074"/>
                  </a:cubicBezTo>
                  <a:cubicBezTo>
                    <a:pt x="3769618" y="13243"/>
                    <a:pt x="3772522" y="20254"/>
                    <a:pt x="3772522" y="27565"/>
                  </a:cubicBezTo>
                  <a:lnTo>
                    <a:pt x="3772522" y="300207"/>
                  </a:lnTo>
                  <a:cubicBezTo>
                    <a:pt x="3772522" y="307518"/>
                    <a:pt x="3769618" y="314529"/>
                    <a:pt x="3764449" y="319699"/>
                  </a:cubicBezTo>
                  <a:cubicBezTo>
                    <a:pt x="3759279" y="324868"/>
                    <a:pt x="3752268" y="327772"/>
                    <a:pt x="3744957" y="327772"/>
                  </a:cubicBezTo>
                  <a:lnTo>
                    <a:pt x="27565" y="327772"/>
                  </a:lnTo>
                  <a:cubicBezTo>
                    <a:pt x="20254" y="327772"/>
                    <a:pt x="13243" y="324868"/>
                    <a:pt x="8074" y="319699"/>
                  </a:cubicBezTo>
                  <a:cubicBezTo>
                    <a:pt x="2904" y="314529"/>
                    <a:pt x="0" y="307518"/>
                    <a:pt x="0" y="300207"/>
                  </a:cubicBezTo>
                  <a:lnTo>
                    <a:pt x="0" y="27565"/>
                  </a:lnTo>
                  <a:cubicBezTo>
                    <a:pt x="0" y="20254"/>
                    <a:pt x="2904" y="13243"/>
                    <a:pt x="8074" y="8074"/>
                  </a:cubicBezTo>
                  <a:cubicBezTo>
                    <a:pt x="13243" y="2904"/>
                    <a:pt x="20254" y="0"/>
                    <a:pt x="27565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772522" cy="37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173773" y="8565659"/>
            <a:ext cx="9961567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https://www.siacon.com.br/BlogSIA/o-dilema-do-teor-de-umidade-da-soja/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851307" y="3359390"/>
            <a:ext cx="12933485" cy="1387386"/>
            <a:chOff x="0" y="0"/>
            <a:chExt cx="3406350" cy="3654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06350" cy="365402"/>
            </a:xfrm>
            <a:custGeom>
              <a:avLst/>
              <a:gdLst/>
              <a:ahLst/>
              <a:cxnLst/>
              <a:rect r="r" b="b" t="t" l="l"/>
              <a:pathLst>
                <a:path h="365402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34874"/>
                  </a:lnTo>
                  <a:cubicBezTo>
                    <a:pt x="3406350" y="342970"/>
                    <a:pt x="3403133" y="350735"/>
                    <a:pt x="3397408" y="356461"/>
                  </a:cubicBezTo>
                  <a:cubicBezTo>
                    <a:pt x="3391683" y="362186"/>
                    <a:pt x="3383918" y="365402"/>
                    <a:pt x="3375821" y="365402"/>
                  </a:cubicBezTo>
                  <a:lnTo>
                    <a:pt x="30528" y="365402"/>
                  </a:lnTo>
                  <a:cubicBezTo>
                    <a:pt x="22432" y="365402"/>
                    <a:pt x="14667" y="362186"/>
                    <a:pt x="8942" y="356461"/>
                  </a:cubicBezTo>
                  <a:cubicBezTo>
                    <a:pt x="3216" y="350735"/>
                    <a:pt x="0" y="342970"/>
                    <a:pt x="0" y="334874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406350" cy="413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34281" y="2314885"/>
            <a:ext cx="7246120" cy="7246091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9420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222055" y="2502659"/>
            <a:ext cx="6870573" cy="6870545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851307" y="1636402"/>
            <a:ext cx="711655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Hind Guntur Bold"/>
              </a:rPr>
              <a:t>BIBLIOGRAFIA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3324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11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73773" y="3680021"/>
            <a:ext cx="9706254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https://ainfo.cnptia.embrapa.br/digital/bitstream/item/79567/1/comunicado-271.pdf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7808523" y="1486657"/>
            <a:ext cx="2601581" cy="1453633"/>
          </a:xfrm>
          <a:custGeom>
            <a:avLst/>
            <a:gdLst/>
            <a:ahLst/>
            <a:cxnLst/>
            <a:rect r="r" b="b" t="t" l="l"/>
            <a:pathLst>
              <a:path h="1453633" w="2601581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5487969" y="313816"/>
            <a:ext cx="3604659" cy="1429769"/>
            <a:chOff x="0" y="0"/>
            <a:chExt cx="4806212" cy="190635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60" r="0" b="-626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5271" y="2129374"/>
            <a:ext cx="9497458" cy="188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3"/>
              </a:lnSpc>
            </a:pPr>
            <a:r>
              <a:rPr lang="en-US" sz="11138">
                <a:solidFill>
                  <a:srgbClr val="FFFFFF"/>
                </a:solidFill>
                <a:latin typeface="Hind Guntur Bold"/>
              </a:rPr>
              <a:t>OBRIGADO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80636" y="3294750"/>
            <a:ext cx="13010145" cy="196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2"/>
              </a:lnSpc>
            </a:pPr>
            <a:r>
              <a:rPr lang="en-US" sz="11358" spc="579">
                <a:solidFill>
                  <a:srgbClr val="FFFFFF"/>
                </a:solidFill>
                <a:latin typeface="Maven Pro"/>
              </a:rPr>
              <a:t>PELA ATENÇÃO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4465" y="6139964"/>
            <a:ext cx="3879070" cy="63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9">
                <a:solidFill>
                  <a:srgbClr val="FFFFFF"/>
                </a:solidFill>
                <a:latin typeface="Maven Pro"/>
              </a:rPr>
              <a:t>Grupo 7 - Sprint 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718062" y="-807575"/>
            <a:ext cx="3981317" cy="39813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00330" y="2329399"/>
            <a:ext cx="3981317" cy="39813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32199" y="669533"/>
            <a:ext cx="1027101" cy="10271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9046" y="8744749"/>
            <a:ext cx="809692" cy="80969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90853" y="9149595"/>
            <a:ext cx="2075784" cy="20757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44188" y="8744749"/>
            <a:ext cx="448541" cy="4485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395271" y="580159"/>
            <a:ext cx="448541" cy="44854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7239500" y="9311581"/>
            <a:ext cx="4471837" cy="1950839"/>
          </a:xfrm>
          <a:custGeom>
            <a:avLst/>
            <a:gdLst/>
            <a:ahLst/>
            <a:cxnLst/>
            <a:rect r="r" b="b" t="t" l="l"/>
            <a:pathLst>
              <a:path h="1950839" w="4471837">
                <a:moveTo>
                  <a:pt x="4471837" y="0"/>
                </a:moveTo>
                <a:lnTo>
                  <a:pt x="0" y="0"/>
                </a:lnTo>
                <a:lnTo>
                  <a:pt x="0" y="1950838"/>
                </a:lnTo>
                <a:lnTo>
                  <a:pt x="4471837" y="1950838"/>
                </a:lnTo>
                <a:lnTo>
                  <a:pt x="4471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6908081" y="-588025"/>
            <a:ext cx="4471837" cy="1950839"/>
          </a:xfrm>
          <a:custGeom>
            <a:avLst/>
            <a:gdLst/>
            <a:ahLst/>
            <a:cxnLst/>
            <a:rect r="r" b="b" t="t" l="l"/>
            <a:pathLst>
              <a:path h="1950839" w="4471837">
                <a:moveTo>
                  <a:pt x="4471838" y="0"/>
                </a:moveTo>
                <a:lnTo>
                  <a:pt x="0" y="0"/>
                </a:lnTo>
                <a:lnTo>
                  <a:pt x="0" y="1950839"/>
                </a:lnTo>
                <a:lnTo>
                  <a:pt x="4471838" y="1950839"/>
                </a:lnTo>
                <a:lnTo>
                  <a:pt x="44718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9067" y="1153862"/>
            <a:ext cx="14468871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QUAL É O PROBLEMA E ONDE ESTÁ?</a:t>
            </a:r>
          </a:p>
        </p:txBody>
      </p:sp>
      <p:sp>
        <p:nvSpPr>
          <p:cNvPr name="AutoShape 6" id="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193730" y="8887745"/>
            <a:ext cx="3257950" cy="3257950"/>
          </a:xfrm>
          <a:custGeom>
            <a:avLst/>
            <a:gdLst/>
            <a:ahLst/>
            <a:cxnLst/>
            <a:rect r="r" b="b" t="t" l="l"/>
            <a:pathLst>
              <a:path h="3257950" w="3257950">
                <a:moveTo>
                  <a:pt x="0" y="0"/>
                </a:moveTo>
                <a:lnTo>
                  <a:pt x="3257950" y="0"/>
                </a:lnTo>
                <a:lnTo>
                  <a:pt x="3257950" y="3257949"/>
                </a:lnTo>
                <a:lnTo>
                  <a:pt x="0" y="325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1109188">
            <a:off x="16631456" y="-297173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4114800"/>
                </a:moveTo>
                <a:lnTo>
                  <a:pt x="2288857" y="4114800"/>
                </a:lnTo>
                <a:lnTo>
                  <a:pt x="22888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3378423"/>
            <a:ext cx="7959726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Perda quantitativa e qualitativa de grãos de soja.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rmazenamento realizado de maneira inadequada nos silos.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Não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 realização do monitoramento contínuo de temperatura e umidade.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281966">
            <a:off x="16973058" y="795222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8" y="0"/>
                </a:lnTo>
                <a:lnTo>
                  <a:pt x="2288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56971" y="639166"/>
            <a:ext cx="3604659" cy="828756"/>
            <a:chOff x="0" y="0"/>
            <a:chExt cx="949375" cy="2182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9375" cy="218273"/>
            </a:xfrm>
            <a:custGeom>
              <a:avLst/>
              <a:gdLst/>
              <a:ahLst/>
              <a:cxnLst/>
              <a:rect r="r" b="b" t="t" l="l"/>
              <a:pathLst>
                <a:path h="218273" w="949375">
                  <a:moveTo>
                    <a:pt x="109137" y="0"/>
                  </a:moveTo>
                  <a:lnTo>
                    <a:pt x="840239" y="0"/>
                  </a:lnTo>
                  <a:cubicBezTo>
                    <a:pt x="869183" y="0"/>
                    <a:pt x="896943" y="11498"/>
                    <a:pt x="917410" y="31965"/>
                  </a:cubicBezTo>
                  <a:cubicBezTo>
                    <a:pt x="937877" y="52432"/>
                    <a:pt x="949375" y="80192"/>
                    <a:pt x="949375" y="109137"/>
                  </a:cubicBezTo>
                  <a:lnTo>
                    <a:pt x="949375" y="109137"/>
                  </a:lnTo>
                  <a:cubicBezTo>
                    <a:pt x="949375" y="138081"/>
                    <a:pt x="937877" y="165841"/>
                    <a:pt x="917410" y="186308"/>
                  </a:cubicBezTo>
                  <a:cubicBezTo>
                    <a:pt x="896943" y="206775"/>
                    <a:pt x="869183" y="218273"/>
                    <a:pt x="840239" y="218273"/>
                  </a:cubicBezTo>
                  <a:lnTo>
                    <a:pt x="109137" y="218273"/>
                  </a:lnTo>
                  <a:cubicBezTo>
                    <a:pt x="80192" y="218273"/>
                    <a:pt x="52432" y="206775"/>
                    <a:pt x="31965" y="186308"/>
                  </a:cubicBezTo>
                  <a:cubicBezTo>
                    <a:pt x="11498" y="165841"/>
                    <a:pt x="0" y="138081"/>
                    <a:pt x="0" y="109137"/>
                  </a:cubicBezTo>
                  <a:lnTo>
                    <a:pt x="0" y="109137"/>
                  </a:lnTo>
                  <a:cubicBezTo>
                    <a:pt x="0" y="80192"/>
                    <a:pt x="11498" y="52432"/>
                    <a:pt x="31965" y="31965"/>
                  </a:cubicBezTo>
                  <a:cubicBezTo>
                    <a:pt x="52432" y="11498"/>
                    <a:pt x="80192" y="0"/>
                    <a:pt x="109137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49375" cy="26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758071" y="313816"/>
            <a:ext cx="2143827" cy="1429769"/>
          </a:xfrm>
          <a:custGeom>
            <a:avLst/>
            <a:gdLst/>
            <a:ahLst/>
            <a:cxnLst/>
            <a:rect r="r" b="b" t="t" l="l"/>
            <a:pathLst>
              <a:path h="1429769" w="2143827">
                <a:moveTo>
                  <a:pt x="0" y="0"/>
                </a:moveTo>
                <a:lnTo>
                  <a:pt x="2143827" y="0"/>
                </a:lnTo>
                <a:lnTo>
                  <a:pt x="2143827" y="1429768"/>
                </a:lnTo>
                <a:lnTo>
                  <a:pt x="0" y="1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60" r="0" b="-626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80743" y="5258914"/>
            <a:ext cx="529340" cy="1721433"/>
          </a:xfrm>
          <a:custGeom>
            <a:avLst/>
            <a:gdLst/>
            <a:ahLst/>
            <a:cxnLst/>
            <a:rect r="r" b="b" t="t" l="l"/>
            <a:pathLst>
              <a:path h="1721433" w="529340">
                <a:moveTo>
                  <a:pt x="0" y="0"/>
                </a:moveTo>
                <a:lnTo>
                  <a:pt x="529340" y="0"/>
                </a:lnTo>
                <a:lnTo>
                  <a:pt x="529340" y="1721432"/>
                </a:lnTo>
                <a:lnTo>
                  <a:pt x="0" y="1721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57750" y="4182737"/>
            <a:ext cx="828664" cy="1284751"/>
          </a:xfrm>
          <a:custGeom>
            <a:avLst/>
            <a:gdLst/>
            <a:ahLst/>
            <a:cxnLst/>
            <a:rect r="r" b="b" t="t" l="l"/>
            <a:pathLst>
              <a:path h="1284751" w="828664">
                <a:moveTo>
                  <a:pt x="0" y="0"/>
                </a:moveTo>
                <a:lnTo>
                  <a:pt x="828664" y="0"/>
                </a:lnTo>
                <a:lnTo>
                  <a:pt x="828664" y="1284751"/>
                </a:lnTo>
                <a:lnTo>
                  <a:pt x="0" y="1284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30981" y="4189725"/>
            <a:ext cx="552586" cy="552586"/>
          </a:xfrm>
          <a:custGeom>
            <a:avLst/>
            <a:gdLst/>
            <a:ahLst/>
            <a:cxnLst/>
            <a:rect r="r" b="b" t="t" l="l"/>
            <a:pathLst>
              <a:path h="552586" w="552586">
                <a:moveTo>
                  <a:pt x="0" y="0"/>
                </a:moveTo>
                <a:lnTo>
                  <a:pt x="552586" y="0"/>
                </a:lnTo>
                <a:lnTo>
                  <a:pt x="552586" y="552586"/>
                </a:lnTo>
                <a:lnTo>
                  <a:pt x="0" y="5525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39528" y="5604732"/>
            <a:ext cx="2230718" cy="1118147"/>
          </a:xfrm>
          <a:custGeom>
            <a:avLst/>
            <a:gdLst/>
            <a:ahLst/>
            <a:cxnLst/>
            <a:rect r="r" b="b" t="t" l="l"/>
            <a:pathLst>
              <a:path h="1118147" w="2230718">
                <a:moveTo>
                  <a:pt x="0" y="0"/>
                </a:moveTo>
                <a:lnTo>
                  <a:pt x="2230718" y="0"/>
                </a:lnTo>
                <a:lnTo>
                  <a:pt x="2230718" y="1118148"/>
                </a:lnTo>
                <a:lnTo>
                  <a:pt x="0" y="1118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39528" y="5467488"/>
            <a:ext cx="478788" cy="1557034"/>
          </a:xfrm>
          <a:custGeom>
            <a:avLst/>
            <a:gdLst/>
            <a:ahLst/>
            <a:cxnLst/>
            <a:rect r="r" b="b" t="t" l="l"/>
            <a:pathLst>
              <a:path h="1557034" w="478788">
                <a:moveTo>
                  <a:pt x="0" y="0"/>
                </a:moveTo>
                <a:lnTo>
                  <a:pt x="478788" y="0"/>
                </a:lnTo>
                <a:lnTo>
                  <a:pt x="478788" y="1557034"/>
                </a:lnTo>
                <a:lnTo>
                  <a:pt x="0" y="1557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88005" y="5826348"/>
            <a:ext cx="784981" cy="1217024"/>
          </a:xfrm>
          <a:custGeom>
            <a:avLst/>
            <a:gdLst/>
            <a:ahLst/>
            <a:cxnLst/>
            <a:rect r="r" b="b" t="t" l="l"/>
            <a:pathLst>
              <a:path h="1217024" w="784981">
                <a:moveTo>
                  <a:pt x="0" y="0"/>
                </a:moveTo>
                <a:lnTo>
                  <a:pt x="784980" y="0"/>
                </a:lnTo>
                <a:lnTo>
                  <a:pt x="784980" y="1217024"/>
                </a:lnTo>
                <a:lnTo>
                  <a:pt x="0" y="121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3956379" y="5864841"/>
            <a:ext cx="631405" cy="977029"/>
          </a:xfrm>
          <a:custGeom>
            <a:avLst/>
            <a:gdLst/>
            <a:ahLst/>
            <a:cxnLst/>
            <a:rect r="r" b="b" t="t" l="l"/>
            <a:pathLst>
              <a:path h="977029" w="631405">
                <a:moveTo>
                  <a:pt x="0" y="0"/>
                </a:moveTo>
                <a:lnTo>
                  <a:pt x="631405" y="0"/>
                </a:lnTo>
                <a:lnTo>
                  <a:pt x="631405" y="977028"/>
                </a:lnTo>
                <a:lnTo>
                  <a:pt x="0" y="9770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893937">
            <a:off x="4848454" y="6432088"/>
            <a:ext cx="534398" cy="826922"/>
          </a:xfrm>
          <a:custGeom>
            <a:avLst/>
            <a:gdLst/>
            <a:ahLst/>
            <a:cxnLst/>
            <a:rect r="r" b="b" t="t" l="l"/>
            <a:pathLst>
              <a:path h="826922" w="534398">
                <a:moveTo>
                  <a:pt x="0" y="0"/>
                </a:moveTo>
                <a:lnTo>
                  <a:pt x="534398" y="0"/>
                </a:lnTo>
                <a:lnTo>
                  <a:pt x="534398" y="826922"/>
                </a:lnTo>
                <a:lnTo>
                  <a:pt x="0" y="826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939164">
            <a:off x="3140316" y="6432146"/>
            <a:ext cx="534324" cy="826807"/>
          </a:xfrm>
          <a:custGeom>
            <a:avLst/>
            <a:gdLst/>
            <a:ahLst/>
            <a:cxnLst/>
            <a:rect r="r" b="b" t="t" l="l"/>
            <a:pathLst>
              <a:path h="826807" w="534324">
                <a:moveTo>
                  <a:pt x="0" y="0"/>
                </a:moveTo>
                <a:lnTo>
                  <a:pt x="534324" y="0"/>
                </a:lnTo>
                <a:lnTo>
                  <a:pt x="534324" y="826807"/>
                </a:lnTo>
                <a:lnTo>
                  <a:pt x="0" y="8268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93324" y="665920"/>
            <a:ext cx="971485" cy="82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967372"/>
            <a:ext cx="1917955" cy="3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Poppins"/>
              </a:rPr>
              <a:t>TEMPERATURA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29312" y="5589684"/>
            <a:ext cx="2685539" cy="3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Poppins"/>
              </a:rPr>
              <a:t>TEOR DE UMIDADE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24684" y="6792325"/>
            <a:ext cx="1260406" cy="71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Poppins"/>
              </a:rPr>
              <a:t>UMIDADE RELATIVA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84340" y="7204731"/>
            <a:ext cx="1775483" cy="128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5"/>
              </a:lnSpc>
            </a:pPr>
            <a:r>
              <a:rPr lang="en-US" sz="2397">
                <a:solidFill>
                  <a:srgbClr val="FFFFFF"/>
                </a:solidFill>
                <a:latin typeface="Poppins"/>
              </a:rPr>
              <a:t>PERDAS</a:t>
            </a:r>
          </a:p>
          <a:p>
            <a:pPr algn="ctr">
              <a:lnSpc>
                <a:spcPts val="3355"/>
              </a:lnSpc>
            </a:pPr>
            <a:r>
              <a:rPr lang="en-US" sz="2397">
                <a:solidFill>
                  <a:srgbClr val="FFFFFF"/>
                </a:solidFill>
                <a:latin typeface="Poppins"/>
              </a:rPr>
              <a:t>DO</a:t>
            </a:r>
          </a:p>
          <a:p>
            <a:pPr algn="ctr">
              <a:lnSpc>
                <a:spcPts val="3355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Poppins"/>
              </a:rPr>
              <a:t>GRÃO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14568" y="8472395"/>
            <a:ext cx="3257950" cy="3257950"/>
          </a:xfrm>
          <a:custGeom>
            <a:avLst/>
            <a:gdLst/>
            <a:ahLst/>
            <a:cxnLst/>
            <a:rect r="r" b="b" t="t" l="l"/>
            <a:pathLst>
              <a:path h="3257950" w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3050" y="4005660"/>
            <a:ext cx="8986614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Quem sofre com este problema são os armazenadores de soja, os exportadores e os consumidores finais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 principal afetado é o Brasil por ser o maior exportador e possuir a maior parte do seu PIB constituído por esse ramo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459568" y="7889579"/>
            <a:ext cx="4453405" cy="6007966"/>
          </a:xfrm>
          <a:custGeom>
            <a:avLst/>
            <a:gdLst/>
            <a:ahLst/>
            <a:cxnLst/>
            <a:rect r="r" b="b" t="t" l="l"/>
            <a:pathLst>
              <a:path h="6007966" w="4453405">
                <a:moveTo>
                  <a:pt x="0" y="0"/>
                </a:moveTo>
                <a:lnTo>
                  <a:pt x="4453405" y="0"/>
                </a:lnTo>
                <a:lnTo>
                  <a:pt x="4453405" y="6007966"/>
                </a:lnTo>
                <a:lnTo>
                  <a:pt x="0" y="600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60" r="0" b="-626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39789" y="1275227"/>
            <a:ext cx="1313365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QUEM SOFRE COM ESTE PROBLEMA E O PRINCIPAL AFETADO?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961828" y="3789678"/>
            <a:ext cx="8704386" cy="10431118"/>
            <a:chOff x="0" y="0"/>
            <a:chExt cx="2154187" cy="25815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54187" cy="2581524"/>
            </a:xfrm>
            <a:custGeom>
              <a:avLst/>
              <a:gdLst/>
              <a:ahLst/>
              <a:cxnLst/>
              <a:rect r="r" b="b" t="t" l="l"/>
              <a:pathLst>
                <a:path h="2581524" w="2154187">
                  <a:moveTo>
                    <a:pt x="1077094" y="0"/>
                  </a:moveTo>
                  <a:cubicBezTo>
                    <a:pt x="482231" y="0"/>
                    <a:pt x="0" y="577894"/>
                    <a:pt x="0" y="1290762"/>
                  </a:cubicBezTo>
                  <a:cubicBezTo>
                    <a:pt x="0" y="2003630"/>
                    <a:pt x="482231" y="2581524"/>
                    <a:pt x="1077094" y="2581524"/>
                  </a:cubicBezTo>
                  <a:cubicBezTo>
                    <a:pt x="1671956" y="2581524"/>
                    <a:pt x="2154187" y="2003630"/>
                    <a:pt x="2154187" y="1290762"/>
                  </a:cubicBezTo>
                  <a:cubicBezTo>
                    <a:pt x="2154187" y="577894"/>
                    <a:pt x="1671956" y="0"/>
                    <a:pt x="1077094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1955" y="194393"/>
              <a:ext cx="1750277" cy="214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2357415" y="7113375"/>
            <a:ext cx="3520441" cy="3783725"/>
          </a:xfrm>
          <a:custGeom>
            <a:avLst/>
            <a:gdLst/>
            <a:ahLst/>
            <a:cxnLst/>
            <a:rect r="r" b="b" t="t" l="l"/>
            <a:pathLst>
              <a:path h="3783725" w="3520441">
                <a:moveTo>
                  <a:pt x="3520440" y="0"/>
                </a:moveTo>
                <a:lnTo>
                  <a:pt x="0" y="0"/>
                </a:lnTo>
                <a:lnTo>
                  <a:pt x="0" y="3783725"/>
                </a:lnTo>
                <a:lnTo>
                  <a:pt x="3520440" y="3783725"/>
                </a:lnTo>
                <a:lnTo>
                  <a:pt x="35204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71619" y="4091385"/>
            <a:ext cx="5721553" cy="6501765"/>
          </a:xfrm>
          <a:custGeom>
            <a:avLst/>
            <a:gdLst/>
            <a:ahLst/>
            <a:cxnLst/>
            <a:rect r="r" b="b" t="t" l="l"/>
            <a:pathLst>
              <a:path h="6501765" w="5721553">
                <a:moveTo>
                  <a:pt x="0" y="0"/>
                </a:moveTo>
                <a:lnTo>
                  <a:pt x="5721554" y="0"/>
                </a:lnTo>
                <a:lnTo>
                  <a:pt x="5721554" y="6501764"/>
                </a:lnTo>
                <a:lnTo>
                  <a:pt x="0" y="65017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4749" y="665920"/>
            <a:ext cx="971485" cy="82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5896086" y="-1537067"/>
            <a:ext cx="3024227" cy="5093435"/>
          </a:xfrm>
          <a:custGeom>
            <a:avLst/>
            <a:gdLst/>
            <a:ahLst/>
            <a:cxnLst/>
            <a:rect r="r" b="b" t="t" l="l"/>
            <a:pathLst>
              <a:path h="5093435" w="3024227">
                <a:moveTo>
                  <a:pt x="3024227" y="5093434"/>
                </a:moveTo>
                <a:lnTo>
                  <a:pt x="0" y="5093434"/>
                </a:lnTo>
                <a:lnTo>
                  <a:pt x="0" y="0"/>
                </a:lnTo>
                <a:lnTo>
                  <a:pt x="3024227" y="0"/>
                </a:lnTo>
                <a:lnTo>
                  <a:pt x="3024227" y="50934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63458" y="9009118"/>
            <a:ext cx="2727214" cy="2727214"/>
          </a:xfrm>
          <a:custGeom>
            <a:avLst/>
            <a:gdLst/>
            <a:ahLst/>
            <a:cxnLst/>
            <a:rect r="r" b="b" t="t" l="l"/>
            <a:pathLst>
              <a:path h="2727214" w="2727214">
                <a:moveTo>
                  <a:pt x="0" y="0"/>
                </a:moveTo>
                <a:lnTo>
                  <a:pt x="2727214" y="0"/>
                </a:lnTo>
                <a:lnTo>
                  <a:pt x="2727214" y="2727214"/>
                </a:lnTo>
                <a:lnTo>
                  <a:pt x="0" y="272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335901" y="6759179"/>
            <a:ext cx="2671802" cy="4499877"/>
          </a:xfrm>
          <a:custGeom>
            <a:avLst/>
            <a:gdLst/>
            <a:ahLst/>
            <a:cxnLst/>
            <a:rect r="r" b="b" t="t" l="l"/>
            <a:pathLst>
              <a:path h="4499877" w="2671802">
                <a:moveTo>
                  <a:pt x="2671802" y="0"/>
                </a:moveTo>
                <a:lnTo>
                  <a:pt x="0" y="0"/>
                </a:lnTo>
                <a:lnTo>
                  <a:pt x="0" y="4499878"/>
                </a:lnTo>
                <a:lnTo>
                  <a:pt x="2671802" y="4499878"/>
                </a:lnTo>
                <a:lnTo>
                  <a:pt x="267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15655" y="313816"/>
            <a:ext cx="3604659" cy="1429769"/>
            <a:chOff x="0" y="0"/>
            <a:chExt cx="4806212" cy="19063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60" r="0" b="-626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403846" y="3336103"/>
            <a:ext cx="2257204" cy="4933779"/>
          </a:xfrm>
          <a:custGeom>
            <a:avLst/>
            <a:gdLst/>
            <a:ahLst/>
            <a:cxnLst/>
            <a:rect r="r" b="b" t="t" l="l"/>
            <a:pathLst>
              <a:path h="4933779" w="2257204">
                <a:moveTo>
                  <a:pt x="0" y="0"/>
                </a:moveTo>
                <a:lnTo>
                  <a:pt x="2257204" y="0"/>
                </a:lnTo>
                <a:lnTo>
                  <a:pt x="2257204" y="4933778"/>
                </a:lnTo>
                <a:lnTo>
                  <a:pt x="0" y="4933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6408" y="1105446"/>
            <a:ext cx="15034099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QUANTO CUSTA ESTE PROBLEMA?</a:t>
            </a:r>
            <a:r>
              <a:rPr lang="en-US" sz="60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3324" y="665920"/>
            <a:ext cx="971485" cy="166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03</a:t>
            </a:r>
          </a:p>
          <a:p>
            <a:pPr>
              <a:lnSpc>
                <a:spcPts val="672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88721" y="3254163"/>
            <a:ext cx="10295071" cy="47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 problema pode resultar em</a:t>
            </a:r>
            <a:r>
              <a:rPr lang="en-US" sz="3000">
                <a:solidFill>
                  <a:srgbClr val="FFFFFF"/>
                </a:solidFill>
                <a:latin typeface="Poppins Bold"/>
              </a:rPr>
              <a:t> perdas qualitativas 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e </a:t>
            </a:r>
            <a:r>
              <a:rPr lang="en-US" sz="3000">
                <a:solidFill>
                  <a:srgbClr val="FFFFFF"/>
                </a:solidFill>
                <a:latin typeface="Poppins Bold"/>
              </a:rPr>
              <a:t>financeiras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. </a:t>
            </a:r>
          </a:p>
          <a:p>
            <a:pPr>
              <a:lnSpc>
                <a:spcPts val="2879"/>
              </a:lnSpc>
            </a:pPr>
          </a:p>
          <a:p>
            <a:pPr marL="647700" indent="-323850" lvl="1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Perda de qualidade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: Pois ficam mais propícios a terem fungos e bactérias.</a:t>
            </a:r>
          </a:p>
          <a:p>
            <a:pPr>
              <a:lnSpc>
                <a:spcPts val="2879"/>
              </a:lnSpc>
            </a:pPr>
          </a:p>
          <a:p>
            <a:pPr marL="647700" indent="-323850" lvl="1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Descontos no preço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: Soja com qualidade inferior pode receber descontos no preço de venda.</a:t>
            </a:r>
          </a:p>
          <a:p>
            <a:pPr>
              <a:lnSpc>
                <a:spcPts val="2879"/>
              </a:lnSpc>
            </a:pPr>
          </a:p>
          <a:p>
            <a:pPr marL="647700" indent="-323850" lvl="1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Segundo a EMBRAPA o armazenamento inadequado de grãos resulta em cerca de 15% de perdas. </a:t>
            </a:r>
          </a:p>
          <a:p>
            <a:pPr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3299951">
            <a:off x="13578143" y="-1125914"/>
            <a:ext cx="2671802" cy="4499877"/>
          </a:xfrm>
          <a:custGeom>
            <a:avLst/>
            <a:gdLst/>
            <a:ahLst/>
            <a:cxnLst/>
            <a:rect r="r" b="b" t="t" l="l"/>
            <a:pathLst>
              <a:path h="4499877" w="2671802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27926" y="4347998"/>
            <a:ext cx="1442159" cy="3809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450925" y="5130169"/>
            <a:ext cx="4690818" cy="2059205"/>
            <a:chOff x="0" y="0"/>
            <a:chExt cx="1235442" cy="542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5442" cy="542342"/>
            </a:xfrm>
            <a:custGeom>
              <a:avLst/>
              <a:gdLst/>
              <a:ahLst/>
              <a:cxnLst/>
              <a:rect r="r" b="b" t="t" l="l"/>
              <a:pathLst>
                <a:path h="542342" w="1235442">
                  <a:moveTo>
                    <a:pt x="84173" y="0"/>
                  </a:moveTo>
                  <a:lnTo>
                    <a:pt x="1151269" y="0"/>
                  </a:lnTo>
                  <a:cubicBezTo>
                    <a:pt x="1197757" y="0"/>
                    <a:pt x="1235442" y="37685"/>
                    <a:pt x="1235442" y="84173"/>
                  </a:cubicBezTo>
                  <a:lnTo>
                    <a:pt x="1235442" y="458170"/>
                  </a:lnTo>
                  <a:cubicBezTo>
                    <a:pt x="1235442" y="504657"/>
                    <a:pt x="1197757" y="542342"/>
                    <a:pt x="1151269" y="542342"/>
                  </a:cubicBezTo>
                  <a:lnTo>
                    <a:pt x="84173" y="542342"/>
                  </a:lnTo>
                  <a:cubicBezTo>
                    <a:pt x="37685" y="542342"/>
                    <a:pt x="0" y="504657"/>
                    <a:pt x="0" y="458170"/>
                  </a:cubicBezTo>
                  <a:lnTo>
                    <a:pt x="0" y="84173"/>
                  </a:lnTo>
                  <a:cubicBezTo>
                    <a:pt x="0" y="37685"/>
                    <a:pt x="37685" y="0"/>
                    <a:pt x="84173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5442" cy="589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40211" y="8655455"/>
            <a:ext cx="3257950" cy="3257950"/>
          </a:xfrm>
          <a:custGeom>
            <a:avLst/>
            <a:gdLst/>
            <a:ahLst/>
            <a:cxnLst/>
            <a:rect r="r" b="b" t="t" l="l"/>
            <a:pathLst>
              <a:path h="3257950" w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52422" y="4102371"/>
            <a:ext cx="4209514" cy="4114800"/>
          </a:xfrm>
          <a:custGeom>
            <a:avLst/>
            <a:gdLst/>
            <a:ahLst/>
            <a:cxnLst/>
            <a:rect r="r" b="b" t="t" l="l"/>
            <a:pathLst>
              <a:path h="4114800" w="4209514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8721" y="1321671"/>
            <a:ext cx="13688861" cy="164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O PROBLEMA AFETA OS ASPECTOS DE SUSTENTABILIDADE?</a:t>
            </a:r>
            <a:r>
              <a:rPr lang="en-US" sz="60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324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71388" y="5244768"/>
            <a:ext cx="4849892" cy="54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IMPACTO SOCIAL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56822" y="5830224"/>
            <a:ext cx="4365231" cy="10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Desperdiçar os recursos alimentares contribui para insegurança alimentar do país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456971" y="301883"/>
            <a:ext cx="3604659" cy="1429769"/>
            <a:chOff x="0" y="0"/>
            <a:chExt cx="4806212" cy="190635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6260" r="0" b="-626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50804" y="3508857"/>
            <a:ext cx="4578652" cy="2059205"/>
            <a:chOff x="0" y="0"/>
            <a:chExt cx="1205900" cy="5423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5900" cy="542342"/>
            </a:xfrm>
            <a:custGeom>
              <a:avLst/>
              <a:gdLst/>
              <a:ahLst/>
              <a:cxnLst/>
              <a:rect r="r" b="b" t="t" l="l"/>
              <a:pathLst>
                <a:path h="542342" w="1205900">
                  <a:moveTo>
                    <a:pt x="86235" y="0"/>
                  </a:moveTo>
                  <a:lnTo>
                    <a:pt x="1119666" y="0"/>
                  </a:lnTo>
                  <a:cubicBezTo>
                    <a:pt x="1167292" y="0"/>
                    <a:pt x="1205900" y="38609"/>
                    <a:pt x="1205900" y="86235"/>
                  </a:cubicBezTo>
                  <a:lnTo>
                    <a:pt x="1205900" y="456108"/>
                  </a:lnTo>
                  <a:cubicBezTo>
                    <a:pt x="1205900" y="503734"/>
                    <a:pt x="1167292" y="542342"/>
                    <a:pt x="1119666" y="542342"/>
                  </a:cubicBezTo>
                  <a:lnTo>
                    <a:pt x="86235" y="542342"/>
                  </a:lnTo>
                  <a:cubicBezTo>
                    <a:pt x="38609" y="542342"/>
                    <a:pt x="0" y="503734"/>
                    <a:pt x="0" y="456108"/>
                  </a:cubicBezTo>
                  <a:lnTo>
                    <a:pt x="0" y="86235"/>
                  </a:lnTo>
                  <a:cubicBezTo>
                    <a:pt x="0" y="38609"/>
                    <a:pt x="38609" y="0"/>
                    <a:pt x="86235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05900" cy="599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73170" y="3578497"/>
            <a:ext cx="473392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aven Pro Medium"/>
              </a:rPr>
              <a:t>IMPACTO ECONÔMICO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480" y="4139406"/>
            <a:ext cx="4671301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 Afetam as rendas e sustentabilidades financeiras dos agricultores e do PIB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52706" y="6644388"/>
            <a:ext cx="4690818" cy="2158786"/>
            <a:chOff x="0" y="0"/>
            <a:chExt cx="1235442" cy="5685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5442" cy="568569"/>
            </a:xfrm>
            <a:custGeom>
              <a:avLst/>
              <a:gdLst/>
              <a:ahLst/>
              <a:cxnLst/>
              <a:rect r="r" b="b" t="t" l="l"/>
              <a:pathLst>
                <a:path h="568569" w="1235442">
                  <a:moveTo>
                    <a:pt x="84173" y="0"/>
                  </a:moveTo>
                  <a:lnTo>
                    <a:pt x="1151269" y="0"/>
                  </a:lnTo>
                  <a:cubicBezTo>
                    <a:pt x="1197757" y="0"/>
                    <a:pt x="1235442" y="37685"/>
                    <a:pt x="1235442" y="84173"/>
                  </a:cubicBezTo>
                  <a:lnTo>
                    <a:pt x="1235442" y="484397"/>
                  </a:lnTo>
                  <a:cubicBezTo>
                    <a:pt x="1235442" y="530884"/>
                    <a:pt x="1197757" y="568569"/>
                    <a:pt x="1151269" y="568569"/>
                  </a:cubicBezTo>
                  <a:lnTo>
                    <a:pt x="84173" y="568569"/>
                  </a:lnTo>
                  <a:cubicBezTo>
                    <a:pt x="37685" y="568569"/>
                    <a:pt x="0" y="530884"/>
                    <a:pt x="0" y="484397"/>
                  </a:cubicBezTo>
                  <a:lnTo>
                    <a:pt x="0" y="84173"/>
                  </a:lnTo>
                  <a:cubicBezTo>
                    <a:pt x="0" y="37685"/>
                    <a:pt x="37685" y="0"/>
                    <a:pt x="84173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235442" cy="616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73170" y="6704502"/>
            <a:ext cx="4849892" cy="54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IMPACTO AMBIENTAL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9028" y="7399790"/>
            <a:ext cx="4045309" cy="10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 apodrecimento dos grãos tem impactos negativos em relação ao ar, ao solo e a água 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5716105" y="7511976"/>
            <a:ext cx="1437379" cy="2245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1640354" y="6205970"/>
            <a:ext cx="14548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3478315" y="-2690167"/>
            <a:ext cx="4453405" cy="6007966"/>
          </a:xfrm>
          <a:custGeom>
            <a:avLst/>
            <a:gdLst/>
            <a:ahLst/>
            <a:cxnLst/>
            <a:rect r="r" b="b" t="t" l="l"/>
            <a:pathLst>
              <a:path h="6007966" w="4453405">
                <a:moveTo>
                  <a:pt x="0" y="6007966"/>
                </a:moveTo>
                <a:lnTo>
                  <a:pt x="4453405" y="6007966"/>
                </a:lnTo>
                <a:lnTo>
                  <a:pt x="4453405" y="0"/>
                </a:lnTo>
                <a:lnTo>
                  <a:pt x="0" y="0"/>
                </a:lnTo>
                <a:lnTo>
                  <a:pt x="0" y="60079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543050" y="3857199"/>
            <a:ext cx="8085716" cy="5401101"/>
            <a:chOff x="0" y="0"/>
            <a:chExt cx="2129571" cy="1422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9571" cy="1422512"/>
            </a:xfrm>
            <a:custGeom>
              <a:avLst/>
              <a:gdLst/>
              <a:ahLst/>
              <a:cxnLst/>
              <a:rect r="r" b="b" t="t" l="l"/>
              <a:pathLst>
                <a:path h="1422512" w="2129571">
                  <a:moveTo>
                    <a:pt x="0" y="0"/>
                  </a:moveTo>
                  <a:lnTo>
                    <a:pt x="2129571" y="0"/>
                  </a:lnTo>
                  <a:lnTo>
                    <a:pt x="2129571" y="1422512"/>
                  </a:lnTo>
                  <a:lnTo>
                    <a:pt x="0" y="1422512"/>
                  </a:ln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29571" cy="1470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589001"/>
            <a:ext cx="4139287" cy="3937497"/>
          </a:xfrm>
          <a:custGeom>
            <a:avLst/>
            <a:gdLst/>
            <a:ahLst/>
            <a:cxnLst/>
            <a:rect r="r" b="b" t="t" l="l"/>
            <a:pathLst>
              <a:path h="3937497" w="4139287">
                <a:moveTo>
                  <a:pt x="0" y="0"/>
                </a:moveTo>
                <a:lnTo>
                  <a:pt x="4139287" y="0"/>
                </a:lnTo>
                <a:lnTo>
                  <a:pt x="4139287" y="3937497"/>
                </a:lnTo>
                <a:lnTo>
                  <a:pt x="0" y="393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763123" y="9012253"/>
            <a:ext cx="4471837" cy="1950839"/>
          </a:xfrm>
          <a:custGeom>
            <a:avLst/>
            <a:gdLst/>
            <a:ahLst/>
            <a:cxnLst/>
            <a:rect r="r" b="b" t="t" l="l"/>
            <a:pathLst>
              <a:path h="1950839" w="4471837">
                <a:moveTo>
                  <a:pt x="4471837" y="0"/>
                </a:moveTo>
                <a:lnTo>
                  <a:pt x="0" y="0"/>
                </a:lnTo>
                <a:lnTo>
                  <a:pt x="0" y="1950839"/>
                </a:lnTo>
                <a:lnTo>
                  <a:pt x="4471837" y="1950839"/>
                </a:lnTo>
                <a:lnTo>
                  <a:pt x="44718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56375" y="1238250"/>
            <a:ext cx="11811326" cy="160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ESTE PROBLEMA TENDE A AUMENTAR OU DIMINUIR?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324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12944" y="5816549"/>
            <a:ext cx="909776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Devido ao aquecimento global, pois torna mais difícil o controle da temperatura e umidade dos silos sem um sistema de monitoramento.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486793" y="639166"/>
            <a:ext cx="3160002" cy="828756"/>
            <a:chOff x="0" y="0"/>
            <a:chExt cx="832264" cy="21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2264" cy="218273"/>
            </a:xfrm>
            <a:custGeom>
              <a:avLst/>
              <a:gdLst/>
              <a:ahLst/>
              <a:cxnLst/>
              <a:rect r="r" b="b" t="t" l="l"/>
              <a:pathLst>
                <a:path h="218273" w="832264">
                  <a:moveTo>
                    <a:pt x="109137" y="0"/>
                  </a:moveTo>
                  <a:lnTo>
                    <a:pt x="723127" y="0"/>
                  </a:lnTo>
                  <a:cubicBezTo>
                    <a:pt x="783402" y="0"/>
                    <a:pt x="832264" y="48862"/>
                    <a:pt x="832264" y="109137"/>
                  </a:cubicBezTo>
                  <a:lnTo>
                    <a:pt x="832264" y="109137"/>
                  </a:lnTo>
                  <a:cubicBezTo>
                    <a:pt x="832264" y="138081"/>
                    <a:pt x="820766" y="165841"/>
                    <a:pt x="800298" y="186308"/>
                  </a:cubicBezTo>
                  <a:cubicBezTo>
                    <a:pt x="779831" y="206775"/>
                    <a:pt x="752072" y="218273"/>
                    <a:pt x="723127" y="218273"/>
                  </a:cubicBezTo>
                  <a:lnTo>
                    <a:pt x="109137" y="218273"/>
                  </a:lnTo>
                  <a:cubicBezTo>
                    <a:pt x="80192" y="218273"/>
                    <a:pt x="52432" y="206775"/>
                    <a:pt x="31965" y="186308"/>
                  </a:cubicBezTo>
                  <a:cubicBezTo>
                    <a:pt x="11498" y="165841"/>
                    <a:pt x="0" y="138081"/>
                    <a:pt x="0" y="109137"/>
                  </a:cubicBezTo>
                  <a:lnTo>
                    <a:pt x="0" y="109137"/>
                  </a:lnTo>
                  <a:cubicBezTo>
                    <a:pt x="0" y="80192"/>
                    <a:pt x="11498" y="52432"/>
                    <a:pt x="31965" y="31965"/>
                  </a:cubicBezTo>
                  <a:cubicBezTo>
                    <a:pt x="52432" y="11498"/>
                    <a:pt x="80192" y="0"/>
                    <a:pt x="109137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32264" cy="26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787893" y="313816"/>
            <a:ext cx="2143827" cy="1429769"/>
          </a:xfrm>
          <a:custGeom>
            <a:avLst/>
            <a:gdLst/>
            <a:ahLst/>
            <a:cxnLst/>
            <a:rect r="r" b="b" t="t" l="l"/>
            <a:pathLst>
              <a:path h="1429769" w="2143827">
                <a:moveTo>
                  <a:pt x="0" y="0"/>
                </a:moveTo>
                <a:lnTo>
                  <a:pt x="2143827" y="0"/>
                </a:lnTo>
                <a:lnTo>
                  <a:pt x="2143827" y="1429768"/>
                </a:lnTo>
                <a:lnTo>
                  <a:pt x="0" y="1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260" r="0" b="-626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62038" y="4577564"/>
            <a:ext cx="8584183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oppins Bold"/>
              </a:rPr>
              <a:t>AUMENTAR!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25274" y="-853734"/>
            <a:ext cx="3257950" cy="3257950"/>
          </a:xfrm>
          <a:custGeom>
            <a:avLst/>
            <a:gdLst/>
            <a:ahLst/>
            <a:cxnLst/>
            <a:rect r="r" b="b" t="t" l="l"/>
            <a:pathLst>
              <a:path h="3257950" w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03723" y="8767850"/>
            <a:ext cx="1755526" cy="980900"/>
          </a:xfrm>
          <a:custGeom>
            <a:avLst/>
            <a:gdLst/>
            <a:ahLst/>
            <a:cxnLst/>
            <a:rect r="r" b="b" t="t" l="l"/>
            <a:pathLst>
              <a:path h="980900" w="1755526">
                <a:moveTo>
                  <a:pt x="0" y="0"/>
                </a:moveTo>
                <a:lnTo>
                  <a:pt x="1755526" y="0"/>
                </a:lnTo>
                <a:lnTo>
                  <a:pt x="1755526" y="980900"/>
                </a:lnTo>
                <a:lnTo>
                  <a:pt x="0" y="98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441146" y="7741227"/>
            <a:ext cx="2479167" cy="4114800"/>
          </a:xfrm>
          <a:custGeom>
            <a:avLst/>
            <a:gdLst/>
            <a:ahLst/>
            <a:cxnLst/>
            <a:rect r="r" b="b" t="t" l="l"/>
            <a:pathLst>
              <a:path h="4114800" w="2479167">
                <a:moveTo>
                  <a:pt x="2479167" y="0"/>
                </a:moveTo>
                <a:lnTo>
                  <a:pt x="0" y="0"/>
                </a:lnTo>
                <a:lnTo>
                  <a:pt x="0" y="4114800"/>
                </a:lnTo>
                <a:lnTo>
                  <a:pt x="2479167" y="4114800"/>
                </a:lnTo>
                <a:lnTo>
                  <a:pt x="24791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6971" y="332866"/>
            <a:ext cx="3604659" cy="1429769"/>
            <a:chOff x="0" y="0"/>
            <a:chExt cx="4806212" cy="19063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6260" r="0" b="-626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1613898" y="1219274"/>
            <a:ext cx="17070868" cy="151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8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JÁ EXISTE ALGUM MOVIMENTO PARA RESOLVER O PROBLEMA?</a:t>
            </a:r>
            <a:r>
              <a:rPr lang="en-US" sz="60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324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54081" y="4343511"/>
            <a:ext cx="8584183" cy="79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oppins Bold"/>
              </a:rPr>
              <a:t>SIM!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03723" y="5114925"/>
            <a:ext cx="858418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 Brasil investe muito dinheiro na área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Algumas empresas já apresentam sensores de umidade e temperatura nos silos de armazenamento porém são soluções caras.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064232" y="3857101"/>
            <a:ext cx="3769290" cy="5163411"/>
          </a:xfrm>
          <a:custGeom>
            <a:avLst/>
            <a:gdLst/>
            <a:ahLst/>
            <a:cxnLst/>
            <a:rect r="r" b="b" t="t" l="l"/>
            <a:pathLst>
              <a:path h="5163411" w="3769290">
                <a:moveTo>
                  <a:pt x="0" y="0"/>
                </a:moveTo>
                <a:lnTo>
                  <a:pt x="3769290" y="0"/>
                </a:lnTo>
                <a:lnTo>
                  <a:pt x="3769290" y="5163412"/>
                </a:lnTo>
                <a:lnTo>
                  <a:pt x="0" y="5163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true" rot="0">
            <a:off x="13989488" y="-2807007"/>
            <a:ext cx="4453405" cy="6007966"/>
          </a:xfrm>
          <a:custGeom>
            <a:avLst/>
            <a:gdLst/>
            <a:ahLst/>
            <a:cxnLst/>
            <a:rect r="r" b="b" t="t" l="l"/>
            <a:pathLst>
              <a:path h="6007966" w="4453405">
                <a:moveTo>
                  <a:pt x="0" y="6007966"/>
                </a:moveTo>
                <a:lnTo>
                  <a:pt x="4453405" y="6007966"/>
                </a:lnTo>
                <a:lnTo>
                  <a:pt x="4453405" y="0"/>
                </a:lnTo>
                <a:lnTo>
                  <a:pt x="0" y="0"/>
                </a:lnTo>
                <a:lnTo>
                  <a:pt x="0" y="60079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260" r="0" b="-626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685007">
            <a:off x="-550518" y="7741634"/>
            <a:ext cx="3773505" cy="5090732"/>
          </a:xfrm>
          <a:custGeom>
            <a:avLst/>
            <a:gdLst/>
            <a:ahLst/>
            <a:cxnLst/>
            <a:rect r="r" b="b" t="t" l="l"/>
            <a:pathLst>
              <a:path h="5090732" w="3773505">
                <a:moveTo>
                  <a:pt x="3773506" y="0"/>
                </a:moveTo>
                <a:lnTo>
                  <a:pt x="0" y="0"/>
                </a:lnTo>
                <a:lnTo>
                  <a:pt x="0" y="5090732"/>
                </a:lnTo>
                <a:lnTo>
                  <a:pt x="3773506" y="5090732"/>
                </a:lnTo>
                <a:lnTo>
                  <a:pt x="3773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8372084" y="-692463"/>
            <a:ext cx="2601581" cy="1453633"/>
          </a:xfrm>
          <a:custGeom>
            <a:avLst/>
            <a:gdLst/>
            <a:ahLst/>
            <a:cxnLst/>
            <a:rect r="r" b="b" t="t" l="l"/>
            <a:pathLst>
              <a:path h="1453633" w="2601581">
                <a:moveTo>
                  <a:pt x="2601581" y="0"/>
                </a:moveTo>
                <a:lnTo>
                  <a:pt x="0" y="0"/>
                </a:lnTo>
                <a:lnTo>
                  <a:pt x="0" y="1453633"/>
                </a:lnTo>
                <a:lnTo>
                  <a:pt x="2601581" y="1453633"/>
                </a:lnTo>
                <a:lnTo>
                  <a:pt x="26015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39789" y="1275227"/>
            <a:ext cx="131336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NOSSA SOLUÇÃO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4749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07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784017" y="3824082"/>
            <a:ext cx="5475283" cy="5434218"/>
          </a:xfrm>
          <a:custGeom>
            <a:avLst/>
            <a:gdLst/>
            <a:ahLst/>
            <a:cxnLst/>
            <a:rect r="r" b="b" t="t" l="l"/>
            <a:pathLst>
              <a:path h="5434218" w="5475283">
                <a:moveTo>
                  <a:pt x="0" y="0"/>
                </a:moveTo>
                <a:lnTo>
                  <a:pt x="5475283" y="0"/>
                </a:lnTo>
                <a:lnTo>
                  <a:pt x="5475283" y="5434218"/>
                </a:lnTo>
                <a:lnTo>
                  <a:pt x="0" y="5434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27318" y="3115234"/>
            <a:ext cx="9248264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Implementação de sensores de temperatura e umidade para um monitoramento contínuo do ar dentro silos.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 utilização da tecnologia de sensores proporciona uma prevenção eficaz de perdas e deterioração dos grãos.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Baixo custo beneficio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444811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7AC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67269" y="1788802"/>
            <a:ext cx="3272696" cy="1427714"/>
          </a:xfrm>
          <a:custGeom>
            <a:avLst/>
            <a:gdLst/>
            <a:ahLst/>
            <a:cxnLst/>
            <a:rect r="r" b="b" t="t" l="l"/>
            <a:pathLst>
              <a:path h="1427714" w="3272696">
                <a:moveTo>
                  <a:pt x="0" y="0"/>
                </a:moveTo>
                <a:lnTo>
                  <a:pt x="3272697" y="0"/>
                </a:lnTo>
                <a:lnTo>
                  <a:pt x="3272697" y="1427713"/>
                </a:lnTo>
                <a:lnTo>
                  <a:pt x="0" y="1427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5278" y="1207325"/>
            <a:ext cx="15370579" cy="111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Hind Guntur Bold"/>
              </a:rPr>
              <a:t>DIAGRAMA DE VISÃO DE NEGÓCIO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324" y="665920"/>
            <a:ext cx="971485" cy="82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3337923"/>
            <a:ext cx="2748942" cy="2748942"/>
          </a:xfrm>
          <a:custGeom>
            <a:avLst/>
            <a:gdLst/>
            <a:ahLst/>
            <a:cxnLst/>
            <a:rect r="r" b="b" t="t" l="l"/>
            <a:pathLst>
              <a:path h="2748942" w="2748942">
                <a:moveTo>
                  <a:pt x="0" y="0"/>
                </a:moveTo>
                <a:lnTo>
                  <a:pt x="2748942" y="0"/>
                </a:lnTo>
                <a:lnTo>
                  <a:pt x="2748942" y="2748942"/>
                </a:lnTo>
                <a:lnTo>
                  <a:pt x="0" y="274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45571" y="6231520"/>
            <a:ext cx="3026780" cy="3026780"/>
          </a:xfrm>
          <a:custGeom>
            <a:avLst/>
            <a:gdLst/>
            <a:ahLst/>
            <a:cxnLst/>
            <a:rect r="r" b="b" t="t" l="l"/>
            <a:pathLst>
              <a:path h="3026780" w="3026780">
                <a:moveTo>
                  <a:pt x="0" y="0"/>
                </a:moveTo>
                <a:lnTo>
                  <a:pt x="3026780" y="0"/>
                </a:lnTo>
                <a:lnTo>
                  <a:pt x="3026780" y="3026780"/>
                </a:lnTo>
                <a:lnTo>
                  <a:pt x="0" y="3026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15238" y="3061525"/>
            <a:ext cx="3301739" cy="3301739"/>
          </a:xfrm>
          <a:custGeom>
            <a:avLst/>
            <a:gdLst/>
            <a:ahLst/>
            <a:cxnLst/>
            <a:rect r="r" b="b" t="t" l="l"/>
            <a:pathLst>
              <a:path h="3301739" w="3301739">
                <a:moveTo>
                  <a:pt x="0" y="0"/>
                </a:moveTo>
                <a:lnTo>
                  <a:pt x="3301740" y="0"/>
                </a:lnTo>
                <a:lnTo>
                  <a:pt x="3301740" y="3301739"/>
                </a:lnTo>
                <a:lnTo>
                  <a:pt x="0" y="3301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59865" y="6680736"/>
            <a:ext cx="2577564" cy="2577564"/>
          </a:xfrm>
          <a:custGeom>
            <a:avLst/>
            <a:gdLst/>
            <a:ahLst/>
            <a:cxnLst/>
            <a:rect r="r" b="b" t="t" l="l"/>
            <a:pathLst>
              <a:path h="2577564" w="2577564">
                <a:moveTo>
                  <a:pt x="0" y="0"/>
                </a:moveTo>
                <a:lnTo>
                  <a:pt x="2577564" y="0"/>
                </a:lnTo>
                <a:lnTo>
                  <a:pt x="2577564" y="2577564"/>
                </a:lnTo>
                <a:lnTo>
                  <a:pt x="0" y="2577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80558" y="3061525"/>
            <a:ext cx="2909073" cy="2909073"/>
          </a:xfrm>
          <a:custGeom>
            <a:avLst/>
            <a:gdLst/>
            <a:ahLst/>
            <a:cxnLst/>
            <a:rect r="r" b="b" t="t" l="l"/>
            <a:pathLst>
              <a:path h="2909073" w="2909073">
                <a:moveTo>
                  <a:pt x="0" y="0"/>
                </a:moveTo>
                <a:lnTo>
                  <a:pt x="2909073" y="0"/>
                </a:lnTo>
                <a:lnTo>
                  <a:pt x="2909073" y="2909073"/>
                </a:lnTo>
                <a:lnTo>
                  <a:pt x="0" y="2909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3798999" y="5970598"/>
            <a:ext cx="1066474" cy="1219461"/>
          </a:xfrm>
          <a:custGeom>
            <a:avLst/>
            <a:gdLst/>
            <a:ahLst/>
            <a:cxnLst/>
            <a:rect r="r" b="b" t="t" l="l"/>
            <a:pathLst>
              <a:path h="1219461" w="1066474">
                <a:moveTo>
                  <a:pt x="0" y="1219460"/>
                </a:moveTo>
                <a:lnTo>
                  <a:pt x="1066474" y="1219460"/>
                </a:lnTo>
                <a:lnTo>
                  <a:pt x="1066474" y="0"/>
                </a:lnTo>
                <a:lnTo>
                  <a:pt x="0" y="0"/>
                </a:lnTo>
                <a:lnTo>
                  <a:pt x="0" y="121946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422402">
            <a:off x="7386917" y="6381161"/>
            <a:ext cx="1256642" cy="772311"/>
          </a:xfrm>
          <a:custGeom>
            <a:avLst/>
            <a:gdLst/>
            <a:ahLst/>
            <a:cxnLst/>
            <a:rect r="r" b="b" t="t" l="l"/>
            <a:pathLst>
              <a:path h="772311" w="1256642">
                <a:moveTo>
                  <a:pt x="0" y="0"/>
                </a:moveTo>
                <a:lnTo>
                  <a:pt x="1256642" y="0"/>
                </a:lnTo>
                <a:lnTo>
                  <a:pt x="1256642" y="772312"/>
                </a:lnTo>
                <a:lnTo>
                  <a:pt x="0" y="772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039342">
            <a:off x="10463134" y="6381161"/>
            <a:ext cx="1256642" cy="772311"/>
          </a:xfrm>
          <a:custGeom>
            <a:avLst/>
            <a:gdLst/>
            <a:ahLst/>
            <a:cxnLst/>
            <a:rect r="r" b="b" t="t" l="l"/>
            <a:pathLst>
              <a:path h="772311" w="1256642">
                <a:moveTo>
                  <a:pt x="0" y="0"/>
                </a:moveTo>
                <a:lnTo>
                  <a:pt x="1256642" y="0"/>
                </a:lnTo>
                <a:lnTo>
                  <a:pt x="1256642" y="772312"/>
                </a:lnTo>
                <a:lnTo>
                  <a:pt x="0" y="772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-5773741">
            <a:off x="14268181" y="5767017"/>
            <a:ext cx="1066474" cy="1219461"/>
          </a:xfrm>
          <a:custGeom>
            <a:avLst/>
            <a:gdLst/>
            <a:ahLst/>
            <a:cxnLst/>
            <a:rect r="r" b="b" t="t" l="l"/>
            <a:pathLst>
              <a:path h="1219461" w="1066474">
                <a:moveTo>
                  <a:pt x="0" y="1219461"/>
                </a:moveTo>
                <a:lnTo>
                  <a:pt x="1066474" y="1219461"/>
                </a:lnTo>
                <a:lnTo>
                  <a:pt x="1066474" y="0"/>
                </a:lnTo>
                <a:lnTo>
                  <a:pt x="0" y="0"/>
                </a:lnTo>
                <a:lnTo>
                  <a:pt x="0" y="121946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5470" y="6254873"/>
            <a:ext cx="2825879" cy="234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Bold"/>
              </a:rPr>
              <a:t>Cliente procura ferramenta de monitoramento de umidade e temperatura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Bold"/>
              </a:rPr>
              <a:t> para seus silos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085309" y="4590719"/>
            <a:ext cx="2467450" cy="134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Bold"/>
              </a:rPr>
              <a:t>É feito o orçamento com base na quantidade e no tamanho dos silos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36122" y="6008268"/>
            <a:ext cx="209307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ven Pro Bold"/>
              </a:rPr>
              <a:t>Planejamento e Instalação dos sensores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21839" y="4811853"/>
            <a:ext cx="2053616" cy="167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Bold"/>
              </a:rPr>
              <a:t>Os dados dos sensores serão enviados para visualização em um dashboard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28054" y="5621161"/>
            <a:ext cx="2349308" cy="234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Poppins Bold"/>
              </a:rPr>
              <a:t>O cliente poderá acompanhar os dados em tempo real e visualizar o histórico de umidade e temperatura.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49375" cy="218273"/>
              </a:xfrm>
              <a:custGeom>
                <a:avLst/>
                <a:gdLst/>
                <a:ahLst/>
                <a:cxnLst/>
                <a:rect r="r" b="b" t="t" l="l"/>
                <a:pathLst>
                  <a:path h="218273" w="949375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01467" y="0"/>
              <a:ext cx="2858436" cy="1906358"/>
            </a:xfrm>
            <a:custGeom>
              <a:avLst/>
              <a:gdLst/>
              <a:ahLst/>
              <a:cxnLst/>
              <a:rect r="r" b="b" t="t" l="l"/>
              <a:pathLst>
                <a:path h="1906358" w="2858436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6260" r="0" b="-626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DAF-Fl62ZqY</dc:identifier>
  <dcterms:modified xsi:type="dcterms:W3CDTF">2011-08-01T06:04:30Z</dcterms:modified>
  <cp:revision>1</cp:revision>
  <dc:title>Farm</dc:title>
</cp:coreProperties>
</file>